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notesMasterIdLst>
    <p:notesMasterId r:id="rId19"/>
  </p:notesMasterIdLst>
  <p:sldSz cx="12192000" cy="6858000"/>
  <p:notesSz cx="6858000" cy="12192000"/>
  <p:embeddedFontLst>
    <p:embeddedFont>
      <p:font typeface="MiSans" charset="-122" pitchFamily="34"/>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24" Type="http://schemas.openxmlformats.org/officeDocument/2006/relationships/font" Target="fonts/font1.fntdata"/></Relationships>
</file>

<file path=ppt/media/>
</file>

<file path=ppt/media/image-15-1.png>
</file>

<file path=ppt/media/image-2-1.png>
</file>

<file path=ppt/media/image-2-2.png>
</file>

<file path=ppt/media/image-6-1.png>
</file>

<file path=ppt/media/image-7-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xml"/><Relationship Id="rId5"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2.png"/><Relationship Id="rId4" Type="http://schemas.openxmlformats.org/officeDocument/2006/relationships/image" Target="../media/image-2-2.png"/><Relationship Id="rId5" Type="http://schemas.openxmlformats.org/officeDocument/2006/relationships/image" Target="../media/image-2-2.png"/><Relationship Id="rId6" Type="http://schemas.openxmlformats.org/officeDocument/2006/relationships/image" Target="../media/image-2-2.png"/><Relationship Id="rId7" Type="http://schemas.openxmlformats.org/officeDocument/2006/relationships/slideLayout" Target="../slideLayouts/slideLayout1.xml"/><Relationship Id="rId8"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Text 4"/>
          <p:cNvSpPr/>
          <p:nvPr/>
        </p:nvSpPr>
        <p:spPr>
          <a:xfrm>
            <a:off x="859790" y="2224405"/>
            <a:ext cx="6831330" cy="2115820"/>
          </a:xfrm>
          <a:prstGeom prst="rect">
            <a:avLst/>
          </a:prstGeom>
          <a:noFill/>
          <a:ln/>
        </p:spPr>
        <p:txBody>
          <a:bodyPr wrap="square" lIns="91440" tIns="45720" rIns="91440" bIns="45720" rtlCol="0" anchor="t"/>
          <a:lstStyle/>
          <a:p>
            <a:pPr algn="l" indent="0" marL="0">
              <a:lnSpc>
                <a:spcPct val="120000"/>
              </a:lnSpc>
              <a:buNone/>
            </a:pPr>
            <a:r>
              <a:rPr lang="en-US" sz="5400" b="1" dirty="0">
                <a:solidFill>
                  <a:srgbClr val="FFFFFF"/>
                </a:solidFill>
                <a:latin typeface="MiSans" pitchFamily="34" charset="0"/>
                <a:ea typeface="MiSans" pitchFamily="34" charset="-122"/>
                <a:cs typeface="MiSans" pitchFamily="34" charset="-120"/>
              </a:rPr>
              <a:t>内燃机的发展历程</a:t>
            </a:r>
            <a:endParaRPr lang="en-US" sz="1600" dirty="0"/>
          </a:p>
        </p:txBody>
      </p:sp>
      <p:sp>
        <p:nvSpPr>
          <p:cNvPr id="7" name="Shape 5"/>
          <p:cNvSpPr/>
          <p:nvPr/>
        </p:nvSpPr>
        <p:spPr>
          <a:xfrm>
            <a:off x="941070" y="4754245"/>
            <a:ext cx="2057400" cy="518160"/>
          </a:xfrm>
          <a:prstGeom prst="roundRect">
            <a:avLst>
              <a:gd name="adj" fmla="val 50000"/>
            </a:avLst>
          </a:prstGeom>
          <a:solidFill>
            <a:srgbClr val="FFFFFF"/>
          </a:solidFill>
          <a:ln/>
        </p:spPr>
      </p:sp>
      <p:sp>
        <p:nvSpPr>
          <p:cNvPr id="8" name="Text 6"/>
          <p:cNvSpPr/>
          <p:nvPr/>
        </p:nvSpPr>
        <p:spPr>
          <a:xfrm>
            <a:off x="941070" y="4754245"/>
            <a:ext cx="2057400" cy="5181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Text 7"/>
          <p:cNvSpPr/>
          <p:nvPr/>
        </p:nvSpPr>
        <p:spPr>
          <a:xfrm>
            <a:off x="845185" y="4813935"/>
            <a:ext cx="2249805" cy="306784"/>
          </a:xfrm>
          <a:prstGeom prst="rect">
            <a:avLst/>
          </a:prstGeom>
          <a:noFill/>
          <a:ln/>
        </p:spPr>
        <p:txBody>
          <a:bodyPr wrap="square" lIns="91440" tIns="45720" rIns="91440" bIns="45720" rtlCol="0" anchor="t">
            <a:spAutoFit/>
          </a:bodyPr>
          <a:lstStyle/>
          <a:p>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汇报人</a:t>
            </a:r>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:Kimi</a:t>
            </a:r>
            <a:endParaRPr lang="en-US" sz="1600" dirty="0"/>
          </a:p>
        </p:txBody>
      </p:sp>
      <p:sp>
        <p:nvSpPr>
          <p:cNvPr id="10" name="Shape 8"/>
          <p:cNvSpPr/>
          <p:nvPr/>
        </p:nvSpPr>
        <p:spPr>
          <a:xfrm>
            <a:off x="3323590" y="4754245"/>
            <a:ext cx="2057400" cy="518160"/>
          </a:xfrm>
          <a:prstGeom prst="roundRect">
            <a:avLst>
              <a:gd name="adj" fmla="val 50000"/>
            </a:avLst>
          </a:prstGeom>
          <a:solidFill>
            <a:srgbClr val="FFFFFF"/>
          </a:solidFill>
          <a:ln/>
        </p:spPr>
      </p:sp>
      <p:sp>
        <p:nvSpPr>
          <p:cNvPr id="11" name="Text 9"/>
          <p:cNvSpPr/>
          <p:nvPr/>
        </p:nvSpPr>
        <p:spPr>
          <a:xfrm>
            <a:off x="3323590" y="4754245"/>
            <a:ext cx="2057400" cy="5181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Text 10"/>
          <p:cNvSpPr/>
          <p:nvPr/>
        </p:nvSpPr>
        <p:spPr>
          <a:xfrm>
            <a:off x="3227705" y="4813935"/>
            <a:ext cx="2249805" cy="306784"/>
          </a:xfrm>
          <a:prstGeom prst="rect">
            <a:avLst/>
          </a:prstGeom>
          <a:noFill/>
          <a:ln/>
        </p:spPr>
        <p:txBody>
          <a:bodyPr wrap="square" lIns="91440" tIns="45720" rIns="91440" bIns="45720" rtlCol="0" anchor="t">
            <a:spAutoFit/>
          </a:bodyPr>
          <a:lstStyle/>
          <a:p>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时间</a:t>
            </a:r>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:2025.01.01</a:t>
            </a:r>
            <a:endParaRPr lang="en-US" sz="1600" dirty="0"/>
          </a:p>
        </p:txBody>
      </p:sp>
      <p:sp>
        <p:nvSpPr>
          <p:cNvPr id="13" name="Shape 11"/>
          <p:cNvSpPr/>
          <p:nvPr/>
        </p:nvSpPr>
        <p:spPr>
          <a:xfrm>
            <a:off x="852805" y="469900"/>
            <a:ext cx="106680" cy="106680"/>
          </a:xfrm>
          <a:prstGeom prst="ellipse">
            <a:avLst/>
          </a:prstGeom>
          <a:solidFill>
            <a:srgbClr val="FFFFFF"/>
          </a:solidFill>
          <a:ln/>
        </p:spPr>
      </p:sp>
      <p:sp>
        <p:nvSpPr>
          <p:cNvPr id="14" name="Text 12"/>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5" name="Shape 13"/>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16" name="Text 14"/>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7" name="Shape 15"/>
          <p:cNvSpPr/>
          <p:nvPr/>
        </p:nvSpPr>
        <p:spPr>
          <a:xfrm>
            <a:off x="1420495" y="469900"/>
            <a:ext cx="106680" cy="106680"/>
          </a:xfrm>
          <a:prstGeom prst="ellipse">
            <a:avLst/>
          </a:prstGeom>
          <a:solidFill>
            <a:srgbClr val="FFFFFF"/>
          </a:solidFill>
          <a:ln/>
        </p:spPr>
      </p:sp>
      <p:sp>
        <p:nvSpPr>
          <p:cNvPr id="18" name="Text 16"/>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9" name="Shape 17"/>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20" name="Text 18"/>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1" name="Shape 19"/>
          <p:cNvSpPr/>
          <p:nvPr/>
        </p:nvSpPr>
        <p:spPr>
          <a:xfrm>
            <a:off x="1988185" y="469900"/>
            <a:ext cx="106680" cy="106680"/>
          </a:xfrm>
          <a:prstGeom prst="ellipse">
            <a:avLst/>
          </a:prstGeom>
          <a:solidFill>
            <a:srgbClr val="FFFFFF"/>
          </a:solidFill>
          <a:ln/>
        </p:spPr>
      </p:sp>
      <p:sp>
        <p:nvSpPr>
          <p:cNvPr id="22" name="Text 20"/>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3" name="Shape 21"/>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24" name="Text 22"/>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5" name="Shape 23"/>
          <p:cNvSpPr/>
          <p:nvPr/>
        </p:nvSpPr>
        <p:spPr>
          <a:xfrm>
            <a:off x="11456035" y="381635"/>
            <a:ext cx="351155" cy="43815"/>
          </a:xfrm>
          <a:prstGeom prst="roundRect">
            <a:avLst>
              <a:gd name="adj" fmla="val 50000"/>
            </a:avLst>
          </a:prstGeom>
          <a:solidFill>
            <a:srgbClr val="FFFFFF"/>
          </a:solidFill>
          <a:ln/>
        </p:spPr>
      </p:sp>
      <p:sp>
        <p:nvSpPr>
          <p:cNvPr id="26" name="Text 24"/>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11456035" y="501650"/>
            <a:ext cx="351155" cy="43815"/>
          </a:xfrm>
          <a:prstGeom prst="roundRect">
            <a:avLst>
              <a:gd name="adj" fmla="val 50000"/>
            </a:avLst>
          </a:prstGeom>
          <a:solidFill>
            <a:srgbClr val="FFFFFF"/>
          </a:solidFill>
          <a:ln/>
        </p:spPr>
      </p:sp>
      <p:sp>
        <p:nvSpPr>
          <p:cNvPr id="28" name="Text 26"/>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11456035" y="621665"/>
            <a:ext cx="351155" cy="43815"/>
          </a:xfrm>
          <a:prstGeom prst="roundRect">
            <a:avLst>
              <a:gd name="adj" fmla="val 50000"/>
            </a:avLst>
          </a:prstGeom>
          <a:solidFill>
            <a:srgbClr val="FFFFFF"/>
          </a:solidFill>
          <a:ln/>
        </p:spPr>
      </p:sp>
      <p:sp>
        <p:nvSpPr>
          <p:cNvPr id="30" name="Text 28"/>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1" name="Shape 29"/>
          <p:cNvSpPr/>
          <p:nvPr/>
        </p:nvSpPr>
        <p:spPr>
          <a:xfrm>
            <a:off x="1727190" y="6306820"/>
            <a:ext cx="10080000" cy="0"/>
          </a:xfrm>
          <a:prstGeom prst="line">
            <a:avLst/>
          </a:prstGeom>
          <a:noFill/>
          <a:ln w="19050">
            <a:solidFill>
              <a:srgbClr val="FFFFFF"/>
            </a:solidFill>
            <a:prstDash val="solid"/>
            <a:headEnd type="none"/>
            <a:tailEnd type="none"/>
          </a:ln>
        </p:spPr>
      </p:sp>
      <p:sp>
        <p:nvSpPr>
          <p:cNvPr id="32" name="Shape 30"/>
          <p:cNvSpPr/>
          <p:nvPr/>
        </p:nvSpPr>
        <p:spPr>
          <a:xfrm>
            <a:off x="852805" y="6177280"/>
            <a:ext cx="259080" cy="259080"/>
          </a:xfrm>
          <a:prstGeom prst="ellipse">
            <a:avLst/>
          </a:prstGeom>
          <a:solidFill>
            <a:srgbClr val="FFFFFF"/>
          </a:solidFill>
          <a:ln/>
        </p:spPr>
      </p:sp>
      <p:sp>
        <p:nvSpPr>
          <p:cNvPr id="33" name="Text 31"/>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4" name="Shape 32"/>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35" name="Text 33"/>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6" name="Text 34"/>
          <p:cNvSpPr/>
          <p:nvPr/>
        </p:nvSpPr>
        <p:spPr>
          <a:xfrm>
            <a:off x="859790" y="1492250"/>
            <a:ext cx="6096000" cy="552450"/>
          </a:xfrm>
          <a:prstGeom prst="rect">
            <a:avLst/>
          </a:prstGeom>
          <a:noFill/>
          <a:ln/>
        </p:spPr>
        <p:txBody>
          <a:bodyPr wrap="square" lIns="91440" tIns="45720" rIns="91440" bIns="45720" rtlCol="0" anchor="t">
            <a:spAutoFit/>
          </a:bodyPr>
          <a:lstStyle/>
          <a:p>
            <a:pPr algn="l" indent="0" marL="0">
              <a:lnSpc>
                <a:spcPct val="100000"/>
              </a:lnSpc>
              <a:buNone/>
            </a:pPr>
            <a:r>
              <a:rPr lang="en-US" sz="3600" b="1" dirty="0">
                <a:solidFill>
                  <a:srgbClr val="FFFFFF"/>
                </a:solidFill>
                <a:latin typeface="MiSans" pitchFamily="34" charset="0"/>
                <a:ea typeface="MiSans" pitchFamily="34" charset="-122"/>
                <a:cs typeface="MiSans" pitchFamily="34" charset="-120"/>
              </a:rPr>
              <a:t>YOUR LOGO</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pic>
        <p:nvPicPr>
          <p:cNvPr id="4" name="Image 0" descr="https://test-kimi-img.moonshot.cn/pub/slides/slides_tmpl/image/25-05-30-10:53:37-d0shrcc75iks832je70g.png">    </p:cNvPr>
          <p:cNvPicPr>
            <a:picLocks noChangeAspect="1"/>
          </p:cNvPicPr>
          <p:nvPr/>
        </p:nvPicPr>
        <p:blipFill>
          <a:blip r:embed="rId1"/>
          <a:srcRect l="89" r="89" t="0" b="0"/>
          <a:stretch/>
        </p:blipFill>
        <p:spPr>
          <a:xfrm>
            <a:off x="748030" y="1678940"/>
            <a:ext cx="3578225" cy="4374515"/>
          </a:xfrm>
          <a:prstGeom prst="rect">
            <a:avLst/>
          </a:prstGeom>
        </p:spPr>
      </p:pic>
      <p:sp>
        <p:nvSpPr>
          <p:cNvPr id="5" name="Shape 2"/>
          <p:cNvSpPr/>
          <p:nvPr/>
        </p:nvSpPr>
        <p:spPr>
          <a:xfrm>
            <a:off x="3981450" y="5556885"/>
            <a:ext cx="668020" cy="727075"/>
          </a:xfrm>
          <a:prstGeom prst="roundRect">
            <a:avLst>
              <a:gd name="adj" fmla="val 10513"/>
            </a:avLst>
          </a:prstGeom>
          <a:solidFill>
            <a:srgbClr val="BC7DB7"/>
          </a:solidFill>
          <a:ln/>
        </p:spPr>
      </p:sp>
      <p:sp>
        <p:nvSpPr>
          <p:cNvPr id="6" name="Text 3"/>
          <p:cNvSpPr/>
          <p:nvPr/>
        </p:nvSpPr>
        <p:spPr>
          <a:xfrm>
            <a:off x="3981450" y="5556885"/>
            <a:ext cx="668020" cy="72707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7" name="Shape 4"/>
          <p:cNvSpPr/>
          <p:nvPr/>
        </p:nvSpPr>
        <p:spPr>
          <a:xfrm>
            <a:off x="4871720" y="2914015"/>
            <a:ext cx="3157220" cy="3151505"/>
          </a:xfrm>
          <a:prstGeom prst="roundRect">
            <a:avLst>
              <a:gd name="adj" fmla="val 10513"/>
            </a:avLst>
          </a:prstGeom>
          <a:solidFill>
            <a:srgbClr val="FFFFFF"/>
          </a:solidFill>
          <a:ln w="19050">
            <a:solidFill>
              <a:srgbClr val="D5CDED">
                <a:alpha val="43137"/>
              </a:srgbClr>
            </a:solidFill>
            <a:prstDash val="solid"/>
          </a:ln>
          <a:effectLst>
            <a:outerShdw sx="100000" sy="100000" kx="0" ky="0" algn="bl" rotWithShape="0" blurRad="190500" dist="71842" dir="2700000">
              <a:srgbClr val="bc7db7">
                <a:alpha val="10196"/>
              </a:srgbClr>
            </a:outerShdw>
          </a:effectLst>
        </p:spPr>
      </p:sp>
      <p:sp>
        <p:nvSpPr>
          <p:cNvPr id="8" name="Text 5"/>
          <p:cNvSpPr/>
          <p:nvPr/>
        </p:nvSpPr>
        <p:spPr>
          <a:xfrm>
            <a:off x="4871720" y="2914015"/>
            <a:ext cx="3157220" cy="315150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Shape 6"/>
          <p:cNvSpPr/>
          <p:nvPr/>
        </p:nvSpPr>
        <p:spPr>
          <a:xfrm>
            <a:off x="8293100" y="2939415"/>
            <a:ext cx="3157220" cy="3138805"/>
          </a:xfrm>
          <a:prstGeom prst="roundRect">
            <a:avLst>
              <a:gd name="adj" fmla="val 10513"/>
            </a:avLst>
          </a:prstGeom>
          <a:solidFill>
            <a:srgbClr val="FFFFFF"/>
          </a:solidFill>
          <a:ln w="19050">
            <a:solidFill>
              <a:srgbClr val="D5CDED">
                <a:alpha val="43137"/>
              </a:srgbClr>
            </a:solidFill>
            <a:prstDash val="solid"/>
          </a:ln>
          <a:effectLst>
            <a:outerShdw sx="100000" sy="100000" kx="0" ky="0" algn="bl" rotWithShape="0" blurRad="190500" dist="71842" dir="2700000">
              <a:srgbClr val="bc7db7">
                <a:alpha val="10196"/>
              </a:srgbClr>
            </a:outerShdw>
          </a:effectLst>
        </p:spPr>
      </p:sp>
      <p:sp>
        <p:nvSpPr>
          <p:cNvPr id="10" name="Text 7"/>
          <p:cNvSpPr/>
          <p:nvPr/>
        </p:nvSpPr>
        <p:spPr>
          <a:xfrm>
            <a:off x="8293100" y="2939415"/>
            <a:ext cx="3157220" cy="313880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1" name="Shape 8"/>
          <p:cNvSpPr/>
          <p:nvPr/>
        </p:nvSpPr>
        <p:spPr>
          <a:xfrm rot="16200000">
            <a:off x="7311390" y="-882650"/>
            <a:ext cx="199390" cy="5166995"/>
          </a:xfrm>
          <a:prstGeom prst="roundRect">
            <a:avLst>
              <a:gd name="adj" fmla="val 50000"/>
            </a:avLst>
          </a:prstGeom>
          <a:gradFill rotWithShape="1" flip="none">
            <a:gsLst>
              <a:gs pos="28000">
                <a:srgbClr val="D5CDED">
                  <a:alpha val="12000"/>
                </a:srgbClr>
              </a:gs>
              <a:gs pos="100000">
                <a:srgbClr val="402E7F"/>
              </a:gs>
            </a:gsLst>
            <a:lin ang="16200000" scaled="1"/>
          </a:gradFill>
          <a:ln/>
        </p:spPr>
      </p:sp>
      <p:sp>
        <p:nvSpPr>
          <p:cNvPr id="12" name="Text 9"/>
          <p:cNvSpPr/>
          <p:nvPr/>
        </p:nvSpPr>
        <p:spPr>
          <a:xfrm rot="16200000">
            <a:off x="7311390" y="-882650"/>
            <a:ext cx="199390" cy="516699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3" name="Text 10"/>
          <p:cNvSpPr/>
          <p:nvPr/>
        </p:nvSpPr>
        <p:spPr>
          <a:xfrm>
            <a:off x="4802505" y="1123315"/>
            <a:ext cx="4800600" cy="368300"/>
          </a:xfrm>
          <a:prstGeom prst="rect">
            <a:avLst/>
          </a:prstGeom>
          <a:noFill/>
          <a:ln/>
        </p:spPr>
        <p:txBody>
          <a:bodyPr wrap="square" lIns="91440" tIns="45720" rIns="91440" bIns="45720" rtlCol="0" anchor="t">
            <a:spAutoFit/>
          </a:bodyPr>
          <a:lstStyle/>
          <a:p>
            <a:pPr algn="just" indent="0" marL="0">
              <a:lnSpc>
                <a:spcPct val="100000"/>
              </a:lnSpc>
              <a:buNone/>
            </a:pPr>
            <a:r>
              <a:rPr lang="en-US" sz="2400" b="1" dirty="0">
                <a:solidFill>
                  <a:srgbClr val="402E7F"/>
                </a:solidFill>
                <a:latin typeface="MiSans" pitchFamily="34" charset="0"/>
                <a:ea typeface="MiSans" pitchFamily="34" charset="-122"/>
                <a:cs typeface="MiSans" pitchFamily="34" charset="-120"/>
              </a:rPr>
              <a:t>发动机管理系统智能化</a:t>
            </a:r>
            <a:endParaRPr lang="en-US" sz="1600" dirty="0"/>
          </a:p>
        </p:txBody>
      </p:sp>
      <p:sp>
        <p:nvSpPr>
          <p:cNvPr id="14" name="Text 11"/>
          <p:cNvSpPr/>
          <p:nvPr/>
        </p:nvSpPr>
        <p:spPr>
          <a:xfrm>
            <a:off x="4802505" y="1839595"/>
            <a:ext cx="6647815" cy="1364456"/>
          </a:xfrm>
          <a:prstGeom prst="rect">
            <a:avLst/>
          </a:prstGeom>
          <a:noFill/>
          <a:ln/>
        </p:spPr>
        <p:txBody>
          <a:bodyPr wrap="square" lIns="91440" tIns="45720" rIns="91440" bIns="45720" rtlCol="0" anchor="t">
            <a:spAutoFit/>
          </a:bodyPr>
          <a:lstStyle/>
          <a:p>
            <a:pPr algn="just" indent="0" marL="0">
              <a:lnSpc>
                <a:spcPct val="120000"/>
              </a:lnSpc>
              <a:buNone/>
            </a:pPr>
            <a:r>
              <a:rPr lang="en-US" sz="1400" dirty="0">
                <a:solidFill>
                  <a:srgbClr val="333333"/>
                </a:solidFill>
                <a:latin typeface="MiSans" pitchFamily="34" charset="0"/>
                <a:ea typeface="MiSans" pitchFamily="34" charset="-122"/>
                <a:cs typeface="MiSans" pitchFamily="34" charset="-120"/>
              </a:rPr>
              <a:t>随着电子技术的飞速发展，内燃机的发动机管理系统逐渐实现了智能化。电子控制单元能够实时监测发动机的运行状态，精确控制燃油喷射、点火时刻等参数，使发动机在不同的工况下都能保持最佳的性能和效率，智能化的发动机管理系统不仅提高了发动机的性能和可靠性，还为实现更高级的驾驶辅助功能和自动驾驶技术提供了基础支持。</a:t>
            </a:r>
            <a:endParaRPr lang="en-US" sz="1600" dirty="0"/>
          </a:p>
        </p:txBody>
      </p:sp>
      <p:sp>
        <p:nvSpPr>
          <p:cNvPr id="15" name="Text 12"/>
          <p:cNvSpPr/>
          <p:nvPr/>
        </p:nvSpPr>
        <p:spPr>
          <a:xfrm>
            <a:off x="5049520" y="2997200"/>
            <a:ext cx="2846705" cy="306784"/>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402E7F"/>
                </a:solidFill>
                <a:latin typeface="MiSans" pitchFamily="34" charset="0"/>
                <a:ea typeface="MiSans" pitchFamily="34" charset="-122"/>
                <a:cs typeface="MiSans" pitchFamily="34" charset="-120"/>
              </a:rPr>
              <a:t>数字化设计与制造</a:t>
            </a:r>
            <a:endParaRPr lang="en-US" sz="1600" dirty="0"/>
          </a:p>
        </p:txBody>
      </p:sp>
      <p:sp>
        <p:nvSpPr>
          <p:cNvPr id="16" name="Text 13"/>
          <p:cNvSpPr/>
          <p:nvPr/>
        </p:nvSpPr>
        <p:spPr>
          <a:xfrm>
            <a:off x="5048250" y="3686175"/>
            <a:ext cx="2846070" cy="2702719"/>
          </a:xfrm>
          <a:prstGeom prst="rect">
            <a:avLst/>
          </a:prstGeom>
          <a:noFill/>
          <a:ln/>
        </p:spPr>
        <p:txBody>
          <a:bodyPr wrap="square" lIns="91440" tIns="45720" rIns="91440" bIns="45720" rtlCol="0" anchor="t">
            <a:spAutoFit/>
          </a:bodyPr>
          <a:lstStyle/>
          <a:p>
            <a:pPr algn="just" indent="0" marL="0">
              <a:lnSpc>
                <a:spcPct val="120000"/>
              </a:lnSpc>
              <a:buNone/>
            </a:pPr>
            <a:r>
              <a:rPr lang="en-US" sz="1200" dirty="0">
                <a:solidFill>
                  <a:srgbClr val="333333"/>
                </a:solidFill>
                <a:latin typeface="MiSans" pitchFamily="34" charset="0"/>
                <a:ea typeface="MiSans" pitchFamily="34" charset="-122"/>
                <a:cs typeface="MiSans" pitchFamily="34" charset="-120"/>
              </a:rPr>
              <a:t>数字化技术在内燃机的设计和制造过程中也得到了广泛应用。通过计算机辅助设计（CAD）、计算机辅助工程（CAE）等技术，工程师能够在虚拟环境中对内燃机进行精确设计和性能优化，缩短了研发周期，降低了研发成本；同时，数字化制造技术如3D打印等也为内燃机的制造提供了更高的精度和灵活性，推动了内燃机技术的不断创新和发展。</a:t>
            </a:r>
            <a:endParaRPr lang="en-US" sz="1600" dirty="0"/>
          </a:p>
        </p:txBody>
      </p:sp>
      <p:sp>
        <p:nvSpPr>
          <p:cNvPr id="17" name="Text 14"/>
          <p:cNvSpPr/>
          <p:nvPr/>
        </p:nvSpPr>
        <p:spPr>
          <a:xfrm>
            <a:off x="8425815" y="2997200"/>
            <a:ext cx="2846705" cy="706755"/>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402E7F"/>
                </a:solidFill>
                <a:latin typeface="MiSans" pitchFamily="34" charset="0"/>
                <a:ea typeface="MiSans" pitchFamily="34" charset="-122"/>
                <a:cs typeface="MiSans" pitchFamily="34" charset="-120"/>
              </a:rPr>
              <a:t>远程监控与诊断</a:t>
            </a:r>
            <a:endParaRPr lang="en-US" sz="1600" dirty="0"/>
          </a:p>
        </p:txBody>
      </p:sp>
      <p:sp>
        <p:nvSpPr>
          <p:cNvPr id="18" name="Text 15"/>
          <p:cNvSpPr/>
          <p:nvPr/>
        </p:nvSpPr>
        <p:spPr>
          <a:xfrm>
            <a:off x="8424545" y="3686175"/>
            <a:ext cx="2846070" cy="2158365"/>
          </a:xfrm>
          <a:prstGeom prst="rect">
            <a:avLst/>
          </a:prstGeom>
          <a:noFill/>
          <a:ln/>
        </p:spPr>
        <p:txBody>
          <a:bodyPr wrap="square" lIns="91440" tIns="45720" rIns="91440" bIns="45720" rtlCol="0" anchor="t">
            <a:spAutoFit/>
          </a:bodyPr>
          <a:lstStyle/>
          <a:p>
            <a:pPr algn="just" indent="0" marL="0">
              <a:lnSpc>
                <a:spcPct val="120000"/>
              </a:lnSpc>
              <a:buNone/>
            </a:pPr>
            <a:r>
              <a:rPr lang="en-US" sz="1200" dirty="0">
                <a:solidFill>
                  <a:srgbClr val="333333"/>
                </a:solidFill>
                <a:latin typeface="MiSans" pitchFamily="34" charset="0"/>
                <a:ea typeface="MiSans" pitchFamily="34" charset="-122"/>
                <a:cs typeface="MiSans" pitchFamily="34" charset="-120"/>
              </a:rPr>
              <a:t>借助物联网技术，内燃机实现了远程监控与诊断功能。用户和工程师可以通过网络实时获取发动机的运行数据，及时发现潜在故障并进行远程诊断和维护，提高了设备的可靠性和运行效率，降低了维护成本，这种智能化的远程监控与诊断模式为内燃机的售后服务和设备管理带来了全新的变革。</a:t>
            </a:r>
            <a:endParaRPr lang="en-US" sz="1600" dirty="0"/>
          </a:p>
        </p:txBody>
      </p:sp>
      <p:sp>
        <p:nvSpPr>
          <p:cNvPr id="19" name="Text 16"/>
          <p:cNvSpPr/>
          <p:nvPr/>
        </p:nvSpPr>
        <p:spPr>
          <a:xfrm>
            <a:off x="582930" y="455295"/>
            <a:ext cx="10151745" cy="583565"/>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智能化与数字化趋势</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1863725" y="2687320"/>
            <a:ext cx="8464550" cy="2306955"/>
          </a:xfrm>
          <a:prstGeom prst="rect">
            <a:avLst/>
          </a:prstGeom>
          <a:solidFill>
            <a:srgbClr val="000000">
              <a:alpha val="0"/>
            </a:srgbClr>
          </a:solidFill>
          <a:ln/>
        </p:spPr>
      </p:sp>
      <p:sp>
        <p:nvSpPr>
          <p:cNvPr id="30" name="Text 28"/>
          <p:cNvSpPr/>
          <p:nvPr/>
        </p:nvSpPr>
        <p:spPr>
          <a:xfrm>
            <a:off x="1863725" y="2687320"/>
            <a:ext cx="8464550"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内燃机的未来展望</a:t>
            </a:r>
            <a:endParaRPr lang="en-US" sz="1600" dirty="0"/>
          </a:p>
        </p:txBody>
      </p:sp>
      <p:sp>
        <p:nvSpPr>
          <p:cNvPr id="31" name="Text 29"/>
          <p:cNvSpPr/>
          <p:nvPr/>
        </p:nvSpPr>
        <p:spPr>
          <a:xfrm>
            <a:off x="2515235" y="1350010"/>
            <a:ext cx="7161530" cy="1198880"/>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04</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Text 2"/>
          <p:cNvSpPr/>
          <p:nvPr/>
        </p:nvSpPr>
        <p:spPr>
          <a:xfrm>
            <a:off x="582930" y="455295"/>
            <a:ext cx="10151745" cy="583565"/>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技术发展趋势</a:t>
            </a:r>
            <a:endParaRPr lang="en-US" sz="1600" dirty="0"/>
          </a:p>
        </p:txBody>
      </p:sp>
      <p:sp>
        <p:nvSpPr>
          <p:cNvPr id="5" name="Shape 3"/>
          <p:cNvSpPr/>
          <p:nvPr/>
        </p:nvSpPr>
        <p:spPr>
          <a:xfrm flipH="1" flipV="1">
            <a:off x="-11430" y="6449060"/>
            <a:ext cx="12211685" cy="408940"/>
          </a:xfrm>
          <a:prstGeom prst="round2DiagRect">
            <a:avLst>
              <a:gd name="adj1" fmla="val 0"/>
              <a:gd name="adj2" fmla="val 0"/>
            </a:avLst>
          </a:prstGeom>
          <a:solidFill>
            <a:srgbClr val="402E7F"/>
          </a:solidFill>
          <a:ln/>
        </p:spPr>
      </p:sp>
      <p:sp>
        <p:nvSpPr>
          <p:cNvPr id="6" name="Text 4"/>
          <p:cNvSpPr/>
          <p:nvPr/>
        </p:nvSpPr>
        <p:spPr>
          <a:xfrm>
            <a:off x="-11430" y="6449060"/>
            <a:ext cx="12211685" cy="40894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7" name="Text 5"/>
          <p:cNvSpPr/>
          <p:nvPr/>
        </p:nvSpPr>
        <p:spPr>
          <a:xfrm>
            <a:off x="801370" y="3879850"/>
            <a:ext cx="3501390" cy="526415"/>
          </a:xfrm>
          <a:prstGeom prst="rect">
            <a:avLst/>
          </a:prstGeom>
          <a:noFill/>
          <a:ln/>
        </p:spPr>
        <p:txBody>
          <a:bodyPr wrap="square" lIns="91440" tIns="45720" rIns="91440" bIns="45720" rtlCol="0" anchor="t"/>
          <a:lstStyle/>
          <a:p>
            <a:pPr algn="just" indent="0" marL="0">
              <a:lnSpc>
                <a:spcPct val="100000"/>
              </a:lnSpc>
              <a:buNone/>
            </a:pPr>
            <a:r>
              <a:rPr lang="en-US" sz="1800" b="1" dirty="0">
                <a:solidFill>
                  <a:srgbClr val="402E7F"/>
                </a:solidFill>
                <a:latin typeface="MiSans" pitchFamily="34" charset="0"/>
                <a:ea typeface="MiSans" pitchFamily="34" charset="-122"/>
                <a:cs typeface="MiSans" pitchFamily="34" charset="-120"/>
              </a:rPr>
              <a:t>混合动力与电动化融合</a:t>
            </a:r>
            <a:endParaRPr lang="en-US" sz="1600" dirty="0"/>
          </a:p>
        </p:txBody>
      </p:sp>
      <p:sp>
        <p:nvSpPr>
          <p:cNvPr id="8" name="Text 6"/>
          <p:cNvSpPr/>
          <p:nvPr/>
        </p:nvSpPr>
        <p:spPr>
          <a:xfrm>
            <a:off x="801370" y="4247515"/>
            <a:ext cx="3501390" cy="2004695"/>
          </a:xfrm>
          <a:prstGeom prst="rect">
            <a:avLst/>
          </a:prstGeom>
          <a:noFill/>
          <a:ln/>
        </p:spPr>
        <p:txBody>
          <a:bodyPr wrap="square" lIns="91440" tIns="45720" rIns="91440" bIns="45720" rtlCol="0" anchor="t"/>
          <a:lstStyle/>
          <a:p>
            <a:pPr algn="just" indent="0" marL="0">
              <a:lnSpc>
                <a:spcPct val="150000"/>
              </a:lnSpc>
              <a:buNone/>
            </a:pPr>
            <a:r>
              <a:rPr lang="en-US" sz="1400" dirty="0">
                <a:solidFill>
                  <a:srgbClr val="1E1C0D"/>
                </a:solidFill>
                <a:latin typeface="MiSans" pitchFamily="34" charset="0"/>
                <a:ea typeface="MiSans" pitchFamily="34" charset="-122"/>
                <a:cs typeface="MiSans" pitchFamily="34" charset="-120"/>
              </a:rPr>
              <a:t>混合动力技术将成为内燃机未来发展的一个重要趋势。内燃机与电动机的结合能够充分发挥两者的优势，实现更高的能源利用效率和更低的排放水平，随着电池技术的不断进步和成本的降低，混合动力内燃机将在汽车、船舶等领域得到更广泛的应用，推动内燃机技术与电动化技术的深度融合。</a:t>
            </a:r>
            <a:endParaRPr lang="en-US" sz="1600" dirty="0"/>
          </a:p>
        </p:txBody>
      </p:sp>
      <p:pic>
        <p:nvPicPr>
          <p:cNvPr id="9" name="Image 0" descr="https://test-kimi-img.moonshot.cn/pub/slides/slides_tmpl/image/25-05-30-10:53:38-d0shrck75iks832je710.png">    </p:cNvPr>
          <p:cNvPicPr>
            <a:picLocks noChangeAspect="1"/>
          </p:cNvPicPr>
          <p:nvPr/>
        </p:nvPicPr>
        <p:blipFill>
          <a:blip r:embed="rId1"/>
          <a:srcRect l="0" r="0" t="9" b="9"/>
          <a:stretch/>
        </p:blipFill>
        <p:spPr>
          <a:xfrm>
            <a:off x="762000" y="1295400"/>
            <a:ext cx="3500755" cy="2362200"/>
          </a:xfrm>
          <a:prstGeom prst="rect">
            <a:avLst/>
          </a:prstGeom>
        </p:spPr>
      </p:pic>
      <p:sp>
        <p:nvSpPr>
          <p:cNvPr id="10" name="Text 7"/>
          <p:cNvSpPr/>
          <p:nvPr/>
        </p:nvSpPr>
        <p:spPr>
          <a:xfrm>
            <a:off x="7969250" y="3879850"/>
            <a:ext cx="3501390" cy="526415"/>
          </a:xfrm>
          <a:prstGeom prst="rect">
            <a:avLst/>
          </a:prstGeom>
          <a:noFill/>
          <a:ln/>
        </p:spPr>
        <p:txBody>
          <a:bodyPr wrap="square" lIns="91440" tIns="45720" rIns="91440" bIns="45720" rtlCol="0" anchor="t"/>
          <a:lstStyle/>
          <a:p>
            <a:pPr algn="just" indent="0" marL="0">
              <a:lnSpc>
                <a:spcPct val="100000"/>
              </a:lnSpc>
              <a:buNone/>
            </a:pPr>
            <a:r>
              <a:rPr lang="en-US" sz="1800" b="1" dirty="0">
                <a:solidFill>
                  <a:srgbClr val="402E7F"/>
                </a:solidFill>
                <a:latin typeface="MiSans" pitchFamily="34" charset="0"/>
                <a:ea typeface="MiSans" pitchFamily="34" charset="-122"/>
                <a:cs typeface="MiSans" pitchFamily="34" charset="-120"/>
              </a:rPr>
              <a:t>智能化与网联化深化</a:t>
            </a:r>
            <a:endParaRPr lang="en-US" sz="1600" dirty="0"/>
          </a:p>
        </p:txBody>
      </p:sp>
      <p:sp>
        <p:nvSpPr>
          <p:cNvPr id="11" name="Text 8"/>
          <p:cNvSpPr/>
          <p:nvPr/>
        </p:nvSpPr>
        <p:spPr>
          <a:xfrm>
            <a:off x="7969250" y="4247515"/>
            <a:ext cx="3501390" cy="2004695"/>
          </a:xfrm>
          <a:prstGeom prst="rect">
            <a:avLst/>
          </a:prstGeom>
          <a:noFill/>
          <a:ln/>
        </p:spPr>
        <p:txBody>
          <a:bodyPr wrap="square" lIns="91440" tIns="45720" rIns="91440" bIns="45720" rtlCol="0" anchor="t"/>
          <a:lstStyle/>
          <a:p>
            <a:pPr algn="just" indent="0" marL="0">
              <a:lnSpc>
                <a:spcPct val="150000"/>
              </a:lnSpc>
              <a:buNone/>
            </a:pPr>
            <a:r>
              <a:rPr lang="en-US" sz="1400" dirty="0">
                <a:solidFill>
                  <a:srgbClr val="1E1C0D"/>
                </a:solidFill>
                <a:latin typeface="MiSans" pitchFamily="34" charset="0"/>
                <a:ea typeface="MiSans" pitchFamily="34" charset="-122"/>
                <a:cs typeface="MiSans" pitchFamily="34" charset="-120"/>
              </a:rPr>
              <a:t>智能化和网联化技术将在内燃机领域得到进一步深化。未来的内燃机将更加智能化，能够与车辆、船舶等设备的其他系统实现高度协同，为用户提供更加个性化、智能化的驾驶体验；同时，网联化技术将使内燃机设备之间实现互联互通，实现远程控制、智能调度等功能，推动内燃机技术在智能交通、智能制造等领域的发展。</a:t>
            </a:r>
            <a:endParaRPr lang="en-US" sz="1600" dirty="0"/>
          </a:p>
        </p:txBody>
      </p:sp>
      <p:pic>
        <p:nvPicPr>
          <p:cNvPr id="12" name="Image 1" descr="https://test-kimi-img.moonshot.cn/pub/slides/slides_tmpl/image/25-05-30-10:53:39-d0shrcs75iks832je720.png">    </p:cNvPr>
          <p:cNvPicPr>
            <a:picLocks noChangeAspect="1"/>
          </p:cNvPicPr>
          <p:nvPr/>
        </p:nvPicPr>
        <p:blipFill>
          <a:blip r:embed="rId2"/>
          <a:srcRect l="0" r="0" t="9" b="9"/>
          <a:stretch/>
        </p:blipFill>
        <p:spPr>
          <a:xfrm>
            <a:off x="7929880" y="1295400"/>
            <a:ext cx="3500755" cy="2362200"/>
          </a:xfrm>
          <a:prstGeom prst="rect">
            <a:avLst/>
          </a:prstGeom>
        </p:spPr>
      </p:pic>
      <p:sp>
        <p:nvSpPr>
          <p:cNvPr id="13" name="Text 9"/>
          <p:cNvSpPr/>
          <p:nvPr/>
        </p:nvSpPr>
        <p:spPr>
          <a:xfrm>
            <a:off x="4415155" y="1295400"/>
            <a:ext cx="3501390" cy="526415"/>
          </a:xfrm>
          <a:prstGeom prst="rect">
            <a:avLst/>
          </a:prstGeom>
          <a:noFill/>
          <a:ln/>
        </p:spPr>
        <p:txBody>
          <a:bodyPr wrap="square" lIns="91440" tIns="45720" rIns="91440" bIns="45720" rtlCol="0" anchor="t"/>
          <a:lstStyle/>
          <a:p>
            <a:pPr algn="just" indent="0" marL="0">
              <a:lnSpc>
                <a:spcPct val="100000"/>
              </a:lnSpc>
              <a:buNone/>
            </a:pPr>
            <a:r>
              <a:rPr lang="en-US" sz="1800" b="1" dirty="0">
                <a:solidFill>
                  <a:srgbClr val="402E7F"/>
                </a:solidFill>
                <a:latin typeface="MiSans" pitchFamily="34" charset="0"/>
                <a:ea typeface="MiSans" pitchFamily="34" charset="-122"/>
                <a:cs typeface="MiSans" pitchFamily="34" charset="-120"/>
              </a:rPr>
              <a:t>高效清洁燃烧技术</a:t>
            </a:r>
            <a:endParaRPr lang="en-US" sz="1600" dirty="0"/>
          </a:p>
        </p:txBody>
      </p:sp>
      <p:sp>
        <p:nvSpPr>
          <p:cNvPr id="14" name="Text 10"/>
          <p:cNvSpPr/>
          <p:nvPr/>
        </p:nvSpPr>
        <p:spPr>
          <a:xfrm>
            <a:off x="4415155" y="1663065"/>
            <a:ext cx="3501390" cy="2004695"/>
          </a:xfrm>
          <a:prstGeom prst="rect">
            <a:avLst/>
          </a:prstGeom>
          <a:noFill/>
          <a:ln/>
        </p:spPr>
        <p:txBody>
          <a:bodyPr wrap="square" lIns="91440" tIns="45720" rIns="91440" bIns="45720" rtlCol="0" anchor="t"/>
          <a:lstStyle/>
          <a:p>
            <a:pPr algn="just" indent="0" marL="0">
              <a:lnSpc>
                <a:spcPct val="150000"/>
              </a:lnSpc>
              <a:buNone/>
            </a:pPr>
            <a:r>
              <a:rPr lang="en-US" sz="1400" dirty="0">
                <a:solidFill>
                  <a:srgbClr val="1E1C0D"/>
                </a:solidFill>
                <a:latin typeface="MiSans" pitchFamily="34" charset="0"/>
                <a:ea typeface="MiSans" pitchFamily="34" charset="-122"/>
                <a:cs typeface="MiSans" pitchFamily="34" charset="-120"/>
              </a:rPr>
              <a:t>未来，内燃机将继续朝着高效清洁燃烧的方向发展。研究人员将致力于进一步优化燃烧过程，开发新型燃烧技术，如均质压燃、稀薄燃烧等，以实现更高的燃烧效率和更低的污染物排放，同时结合先进的材料技术和制造工艺，提高发动机的热效率和耐久性，使内燃机在未来的能源动力领域中依然能够发挥重要作用。</a:t>
            </a:r>
            <a:endParaRPr lang="en-US" sz="1600" dirty="0"/>
          </a:p>
        </p:txBody>
      </p:sp>
      <p:pic>
        <p:nvPicPr>
          <p:cNvPr id="15" name="Image 2" descr="https://test-kimi-img.moonshot.cn/pub/slides/slides_tmpl/image/25-05-30-10:53:38-d0shrck75iks832je71g.png">    </p:cNvPr>
          <p:cNvPicPr>
            <a:picLocks noChangeAspect="1"/>
          </p:cNvPicPr>
          <p:nvPr/>
        </p:nvPicPr>
        <p:blipFill>
          <a:blip r:embed="rId3"/>
          <a:srcRect l="0" r="0" t="9" b="9"/>
          <a:stretch/>
        </p:blipFill>
        <p:spPr>
          <a:xfrm>
            <a:off x="4378960" y="3855720"/>
            <a:ext cx="3500755" cy="23622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pic>
        <p:nvPicPr>
          <p:cNvPr id="4" name="Image 0" descr="https://test-kimi-img.moonshot.cn/pub/slides/slides_tmpl/image/25-05-30-10:53:37-d0shrcc75iks832je70g.png">    </p:cNvPr>
          <p:cNvPicPr>
            <a:picLocks noChangeAspect="1"/>
          </p:cNvPicPr>
          <p:nvPr/>
        </p:nvPicPr>
        <p:blipFill>
          <a:blip r:embed="rId1"/>
          <a:srcRect l="89" r="89" t="0" b="0"/>
          <a:stretch/>
        </p:blipFill>
        <p:spPr>
          <a:xfrm>
            <a:off x="748030" y="1678940"/>
            <a:ext cx="3578225" cy="4374515"/>
          </a:xfrm>
          <a:prstGeom prst="rect">
            <a:avLst/>
          </a:prstGeom>
        </p:spPr>
      </p:pic>
      <p:sp>
        <p:nvSpPr>
          <p:cNvPr id="5" name="Shape 2"/>
          <p:cNvSpPr/>
          <p:nvPr/>
        </p:nvSpPr>
        <p:spPr>
          <a:xfrm>
            <a:off x="3981450" y="5556885"/>
            <a:ext cx="668020" cy="727075"/>
          </a:xfrm>
          <a:prstGeom prst="roundRect">
            <a:avLst>
              <a:gd name="adj" fmla="val 10513"/>
            </a:avLst>
          </a:prstGeom>
          <a:solidFill>
            <a:srgbClr val="BC7DB7"/>
          </a:solidFill>
          <a:ln/>
        </p:spPr>
      </p:sp>
      <p:sp>
        <p:nvSpPr>
          <p:cNvPr id="6" name="Text 3"/>
          <p:cNvSpPr/>
          <p:nvPr/>
        </p:nvSpPr>
        <p:spPr>
          <a:xfrm>
            <a:off x="3981450" y="5556885"/>
            <a:ext cx="668020" cy="72707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7" name="Shape 4"/>
          <p:cNvSpPr/>
          <p:nvPr/>
        </p:nvSpPr>
        <p:spPr>
          <a:xfrm>
            <a:off x="4871720" y="2914015"/>
            <a:ext cx="3157220" cy="3151505"/>
          </a:xfrm>
          <a:prstGeom prst="roundRect">
            <a:avLst>
              <a:gd name="adj" fmla="val 10513"/>
            </a:avLst>
          </a:prstGeom>
          <a:solidFill>
            <a:srgbClr val="FFFFFF"/>
          </a:solidFill>
          <a:ln w="19050">
            <a:solidFill>
              <a:srgbClr val="D5CDED">
                <a:alpha val="43137"/>
              </a:srgbClr>
            </a:solidFill>
            <a:prstDash val="solid"/>
          </a:ln>
          <a:effectLst>
            <a:outerShdw sx="100000" sy="100000" kx="0" ky="0" algn="bl" rotWithShape="0" blurRad="190500" dist="71842" dir="2700000">
              <a:srgbClr val="bc7db7">
                <a:alpha val="10196"/>
              </a:srgbClr>
            </a:outerShdw>
          </a:effectLst>
        </p:spPr>
      </p:sp>
      <p:sp>
        <p:nvSpPr>
          <p:cNvPr id="8" name="Text 5"/>
          <p:cNvSpPr/>
          <p:nvPr/>
        </p:nvSpPr>
        <p:spPr>
          <a:xfrm>
            <a:off x="4871720" y="2914015"/>
            <a:ext cx="3157220" cy="315150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Shape 6"/>
          <p:cNvSpPr/>
          <p:nvPr/>
        </p:nvSpPr>
        <p:spPr>
          <a:xfrm>
            <a:off x="8293100" y="2939415"/>
            <a:ext cx="3157220" cy="3138805"/>
          </a:xfrm>
          <a:prstGeom prst="roundRect">
            <a:avLst>
              <a:gd name="adj" fmla="val 10513"/>
            </a:avLst>
          </a:prstGeom>
          <a:solidFill>
            <a:srgbClr val="FFFFFF"/>
          </a:solidFill>
          <a:ln w="19050">
            <a:solidFill>
              <a:srgbClr val="D5CDED">
                <a:alpha val="43137"/>
              </a:srgbClr>
            </a:solidFill>
            <a:prstDash val="solid"/>
          </a:ln>
          <a:effectLst>
            <a:outerShdw sx="100000" sy="100000" kx="0" ky="0" algn="bl" rotWithShape="0" blurRad="190500" dist="71842" dir="2700000">
              <a:srgbClr val="bc7db7">
                <a:alpha val="10196"/>
              </a:srgbClr>
            </a:outerShdw>
          </a:effectLst>
        </p:spPr>
      </p:sp>
      <p:sp>
        <p:nvSpPr>
          <p:cNvPr id="10" name="Text 7"/>
          <p:cNvSpPr/>
          <p:nvPr/>
        </p:nvSpPr>
        <p:spPr>
          <a:xfrm>
            <a:off x="8293100" y="2939415"/>
            <a:ext cx="3157220" cy="313880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1" name="Shape 8"/>
          <p:cNvSpPr/>
          <p:nvPr/>
        </p:nvSpPr>
        <p:spPr>
          <a:xfrm rot="16200000">
            <a:off x="7311390" y="-882650"/>
            <a:ext cx="199390" cy="5166995"/>
          </a:xfrm>
          <a:prstGeom prst="roundRect">
            <a:avLst>
              <a:gd name="adj" fmla="val 50000"/>
            </a:avLst>
          </a:prstGeom>
          <a:gradFill rotWithShape="1" flip="none">
            <a:gsLst>
              <a:gs pos="28000">
                <a:srgbClr val="D5CDED">
                  <a:alpha val="12000"/>
                </a:srgbClr>
              </a:gs>
              <a:gs pos="100000">
                <a:srgbClr val="402E7F"/>
              </a:gs>
            </a:gsLst>
            <a:lin ang="16200000" scaled="1"/>
          </a:gradFill>
          <a:ln/>
        </p:spPr>
      </p:sp>
      <p:sp>
        <p:nvSpPr>
          <p:cNvPr id="12" name="Text 9"/>
          <p:cNvSpPr/>
          <p:nvPr/>
        </p:nvSpPr>
        <p:spPr>
          <a:xfrm rot="16200000">
            <a:off x="7311390" y="-882650"/>
            <a:ext cx="199390" cy="516699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3" name="Text 10"/>
          <p:cNvSpPr/>
          <p:nvPr/>
        </p:nvSpPr>
        <p:spPr>
          <a:xfrm>
            <a:off x="4802505" y="1123315"/>
            <a:ext cx="4800600" cy="460375"/>
          </a:xfrm>
          <a:prstGeom prst="rect">
            <a:avLst/>
          </a:prstGeom>
          <a:noFill/>
          <a:ln/>
        </p:spPr>
        <p:txBody>
          <a:bodyPr wrap="square" lIns="91440" tIns="45720" rIns="91440" bIns="45720" rtlCol="0" anchor="t">
            <a:spAutoFit/>
          </a:bodyPr>
          <a:lstStyle/>
          <a:p>
            <a:pPr algn="just" indent="0" marL="0">
              <a:lnSpc>
                <a:spcPct val="100000"/>
              </a:lnSpc>
              <a:buNone/>
            </a:pPr>
            <a:r>
              <a:rPr lang="en-US" sz="2400" b="1" dirty="0">
                <a:solidFill>
                  <a:srgbClr val="402E7F"/>
                </a:solidFill>
                <a:latin typeface="MiSans" pitchFamily="34" charset="0"/>
                <a:ea typeface="MiSans" pitchFamily="34" charset="-122"/>
                <a:cs typeface="MiSans" pitchFamily="34" charset="-120"/>
              </a:rPr>
              <a:t>传统应用领域的持续需求</a:t>
            </a:r>
            <a:endParaRPr lang="en-US" sz="1600" dirty="0"/>
          </a:p>
        </p:txBody>
      </p:sp>
      <p:sp>
        <p:nvSpPr>
          <p:cNvPr id="14" name="Text 11"/>
          <p:cNvSpPr/>
          <p:nvPr/>
        </p:nvSpPr>
        <p:spPr>
          <a:xfrm>
            <a:off x="4802505" y="1839595"/>
            <a:ext cx="6647815" cy="866140"/>
          </a:xfrm>
          <a:prstGeom prst="rect">
            <a:avLst/>
          </a:prstGeom>
          <a:noFill/>
          <a:ln/>
        </p:spPr>
        <p:txBody>
          <a:bodyPr wrap="square" lIns="91440" tIns="45720" rIns="91440" bIns="45720" rtlCol="0" anchor="t">
            <a:spAutoFit/>
          </a:bodyPr>
          <a:lstStyle/>
          <a:p>
            <a:pPr algn="just" indent="0" marL="0">
              <a:lnSpc>
                <a:spcPct val="120000"/>
              </a:lnSpc>
              <a:buNone/>
            </a:pPr>
            <a:r>
              <a:rPr lang="en-US" sz="1400" dirty="0">
                <a:solidFill>
                  <a:srgbClr val="333333"/>
                </a:solidFill>
                <a:latin typeface="MiSans" pitchFamily="34" charset="0"/>
                <a:ea typeface="MiSans" pitchFamily="34" charset="-122"/>
                <a:cs typeface="MiSans" pitchFamily="34" charset="-120"/>
              </a:rPr>
              <a:t>尽管新能源技术不断发展，但在未来较长一段时间内，内燃机在传统应用领域如汽车、船舶、工程机械等仍将保持持续的需求。特别是在一些对续航里程、动力性能和可靠性要求较高的应用场景中，内燃机凭借其成熟的技术和强大的动力输出优势，仍将占据重要地位，同时，随着技术的不断升级，内燃机在这些领域的市场份额有望进一步扩大。</a:t>
            </a:r>
            <a:endParaRPr lang="en-US" sz="1600" dirty="0"/>
          </a:p>
        </p:txBody>
      </p:sp>
      <p:sp>
        <p:nvSpPr>
          <p:cNvPr id="15" name="Text 12"/>
          <p:cNvSpPr/>
          <p:nvPr/>
        </p:nvSpPr>
        <p:spPr>
          <a:xfrm>
            <a:off x="5049520" y="2997200"/>
            <a:ext cx="2846705" cy="706755"/>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402E7F"/>
                </a:solidFill>
                <a:latin typeface="MiSans" pitchFamily="34" charset="0"/>
                <a:ea typeface="MiSans" pitchFamily="34" charset="-122"/>
                <a:cs typeface="MiSans" pitchFamily="34" charset="-120"/>
              </a:rPr>
              <a:t>新兴应用领域的拓展</a:t>
            </a:r>
            <a:endParaRPr lang="en-US" sz="1600" dirty="0"/>
          </a:p>
        </p:txBody>
      </p:sp>
      <p:sp>
        <p:nvSpPr>
          <p:cNvPr id="16" name="Text 13"/>
          <p:cNvSpPr/>
          <p:nvPr/>
        </p:nvSpPr>
        <p:spPr>
          <a:xfrm>
            <a:off x="5048250" y="3686175"/>
            <a:ext cx="2846070" cy="2158365"/>
          </a:xfrm>
          <a:prstGeom prst="rect">
            <a:avLst/>
          </a:prstGeom>
          <a:noFill/>
          <a:ln/>
        </p:spPr>
        <p:txBody>
          <a:bodyPr wrap="square" lIns="91440" tIns="45720" rIns="91440" bIns="45720" rtlCol="0" anchor="t">
            <a:spAutoFit/>
          </a:bodyPr>
          <a:lstStyle/>
          <a:p>
            <a:pPr algn="just" indent="0" marL="0">
              <a:lnSpc>
                <a:spcPct val="120000"/>
              </a:lnSpc>
              <a:buNone/>
            </a:pPr>
            <a:r>
              <a:rPr lang="en-US" sz="1200" dirty="0">
                <a:solidFill>
                  <a:srgbClr val="333333"/>
                </a:solidFill>
                <a:latin typeface="MiSans" pitchFamily="34" charset="0"/>
                <a:ea typeface="MiSans" pitchFamily="34" charset="-122"/>
                <a:cs typeface="MiSans" pitchFamily="34" charset="-120"/>
              </a:rPr>
              <a:t>内燃机还将不断拓展新兴应用领域。例如，在分布式能源系统中，内燃机发电机组可以与可再生能源相结合，实现能源的高效利用和稳定供应；在航空航天领域，随着电动飞机技术的发展，内燃机与电动技术的混合动力系统也将成为未来的一个发展方向，为航空运输提供更加环保、高效的解决方案，内燃机在新兴应用领域的拓展将为其未来的市场发展注入新的活力。</a:t>
            </a:r>
            <a:endParaRPr lang="en-US" sz="1600" dirty="0"/>
          </a:p>
        </p:txBody>
      </p:sp>
      <p:sp>
        <p:nvSpPr>
          <p:cNvPr id="17" name="Text 14"/>
          <p:cNvSpPr/>
          <p:nvPr/>
        </p:nvSpPr>
        <p:spPr>
          <a:xfrm>
            <a:off x="8425815" y="2997200"/>
            <a:ext cx="2846705" cy="706755"/>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402E7F"/>
                </a:solidFill>
                <a:latin typeface="MiSans" pitchFamily="34" charset="0"/>
                <a:ea typeface="MiSans" pitchFamily="34" charset="-122"/>
                <a:cs typeface="MiSans" pitchFamily="34" charset="-120"/>
              </a:rPr>
              <a:t>全球市场格局的变化</a:t>
            </a:r>
            <a:endParaRPr lang="en-US" sz="1600" dirty="0"/>
          </a:p>
        </p:txBody>
      </p:sp>
      <p:sp>
        <p:nvSpPr>
          <p:cNvPr id="18" name="Text 15"/>
          <p:cNvSpPr/>
          <p:nvPr/>
        </p:nvSpPr>
        <p:spPr>
          <a:xfrm>
            <a:off x="8424545" y="3686175"/>
            <a:ext cx="2846070" cy="2158365"/>
          </a:xfrm>
          <a:prstGeom prst="rect">
            <a:avLst/>
          </a:prstGeom>
          <a:noFill/>
          <a:ln/>
        </p:spPr>
        <p:txBody>
          <a:bodyPr wrap="square" lIns="91440" tIns="45720" rIns="91440" bIns="45720" rtlCol="0" anchor="t">
            <a:spAutoFit/>
          </a:bodyPr>
          <a:lstStyle/>
          <a:p>
            <a:pPr algn="just" indent="0" marL="0">
              <a:lnSpc>
                <a:spcPct val="120000"/>
              </a:lnSpc>
              <a:buNone/>
            </a:pPr>
            <a:r>
              <a:rPr lang="en-US" sz="1200" dirty="0">
                <a:solidFill>
                  <a:srgbClr val="333333"/>
                </a:solidFill>
                <a:latin typeface="MiSans" pitchFamily="34" charset="0"/>
                <a:ea typeface="MiSans" pitchFamily="34" charset="-122"/>
                <a:cs typeface="MiSans" pitchFamily="34" charset="-120"/>
              </a:rPr>
              <a:t>从全球市场格局来看，内燃机产业将呈现出区域差异化发展的趋势。在发达国家，内燃机技术将更加注重环保、节能和智能化，以满足日益严格的法规要求和高端市场需求；而在发展中国家，随着经济的快速发展和基础设施建设的推进，内燃机的需求将持续增长，市场潜力巨大，未来，全球内燃机市场将在技术创新和市场需求的双重驱动下，不断调整和优化产业布局，形成更加多元化的市场格局。</a:t>
            </a:r>
            <a:endParaRPr lang="en-US" sz="1600" dirty="0"/>
          </a:p>
        </p:txBody>
      </p:sp>
      <p:sp>
        <p:nvSpPr>
          <p:cNvPr id="19" name="Text 16"/>
          <p:cNvSpPr/>
          <p:nvPr/>
        </p:nvSpPr>
        <p:spPr>
          <a:xfrm>
            <a:off x="582930" y="455295"/>
            <a:ext cx="10151745" cy="583565"/>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市场与应用前景</a:t>
            </a:r>
            <a:endParaRPr lang="en-US" sz="1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1863725" y="2687320"/>
            <a:ext cx="8464550" cy="2306955"/>
          </a:xfrm>
          <a:prstGeom prst="rect">
            <a:avLst/>
          </a:prstGeom>
          <a:solidFill>
            <a:srgbClr val="000000">
              <a:alpha val="0"/>
            </a:srgbClr>
          </a:solidFill>
          <a:ln/>
        </p:spPr>
      </p:sp>
      <p:sp>
        <p:nvSpPr>
          <p:cNvPr id="30" name="Text 28"/>
          <p:cNvSpPr/>
          <p:nvPr/>
        </p:nvSpPr>
        <p:spPr>
          <a:xfrm>
            <a:off x="1863725" y="2687320"/>
            <a:ext cx="8464550"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总结与启示</a:t>
            </a:r>
            <a:endParaRPr lang="en-US" sz="1600" dirty="0"/>
          </a:p>
        </p:txBody>
      </p:sp>
      <p:sp>
        <p:nvSpPr>
          <p:cNvPr id="31" name="Text 29"/>
          <p:cNvSpPr/>
          <p:nvPr/>
        </p:nvSpPr>
        <p:spPr>
          <a:xfrm>
            <a:off x="2515235" y="1350010"/>
            <a:ext cx="7161530" cy="1198880"/>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05</a:t>
            </a:r>
            <a:endParaRPr lang="en-US" sz="1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17534" y="5721442"/>
            <a:ext cx="11356932" cy="776542"/>
          </a:xfrm>
          <a:prstGeom prst="roundRect">
            <a:avLst>
              <a:gd name="adj" fmla="val 0"/>
            </a:avLst>
          </a:prstGeom>
          <a:gradFill rotWithShape="1" flip="none">
            <a:gsLst>
              <a:gs pos="8000">
                <a:srgbClr val="30225F"/>
              </a:gs>
              <a:gs pos="92000">
                <a:srgbClr val="BC7DB7"/>
              </a:gs>
            </a:gsLst>
            <a:lin ang="2700000" scaled="1"/>
          </a:gradFill>
          <a:ln/>
        </p:spPr>
      </p:sp>
      <p:sp>
        <p:nvSpPr>
          <p:cNvPr id="5" name="Text 3"/>
          <p:cNvSpPr/>
          <p:nvPr/>
        </p:nvSpPr>
        <p:spPr>
          <a:xfrm>
            <a:off x="417534" y="5721442"/>
            <a:ext cx="11356932" cy="776542"/>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417535" y="4550678"/>
            <a:ext cx="11356932" cy="1170764"/>
          </a:xfrm>
          <a:prstGeom prst="trapezoid">
            <a:avLst>
              <a:gd name="adj" fmla="val 79999"/>
            </a:avLst>
          </a:prstGeom>
          <a:gradFill rotWithShape="1" flip="none">
            <a:gsLst>
              <a:gs pos="27000">
                <a:srgbClr val="D5CDED">
                  <a:alpha val="0"/>
                </a:srgbClr>
              </a:gs>
              <a:gs pos="100000">
                <a:srgbClr val="6B51C1"/>
              </a:gs>
            </a:gsLst>
            <a:lin ang="5400000" scaled="1"/>
          </a:gradFill>
          <a:ln/>
        </p:spPr>
      </p:sp>
      <p:sp>
        <p:nvSpPr>
          <p:cNvPr id="7" name="Text 5"/>
          <p:cNvSpPr/>
          <p:nvPr/>
        </p:nvSpPr>
        <p:spPr>
          <a:xfrm>
            <a:off x="417535" y="4550678"/>
            <a:ext cx="11356932" cy="1170764"/>
          </a:xfrm>
          <a:prstGeom prst="rect">
            <a:avLst/>
          </a:prstGeom>
          <a:noFill/>
          <a:ln/>
        </p:spPr>
        <p:txBody>
          <a:bodyPr wrap="square" lIns="45720" tIns="91440" rIns="91440" bIns="45720" rtlCol="0" anchor="ctr"/>
          <a:lstStyle/>
          <a:p>
            <a:pPr indent="0" marL="0">
              <a:lnSpc>
                <a:spcPct val="100000"/>
              </a:lnSpc>
              <a:buNone/>
            </a:pPr>
            <a:endParaRPr lang="en-US" sz="1600" dirty="0"/>
          </a:p>
        </p:txBody>
      </p:sp>
      <p:pic>
        <p:nvPicPr>
          <p:cNvPr id="8" name="Image 0" descr="https://test-kimi-img.moonshot.cn/pub/slides/slides_tmpl/image/25-05-30-10:53:35-d0shrbs75iks832je700.png">    </p:cNvPr>
          <p:cNvPicPr>
            <a:picLocks noChangeAspect="1"/>
          </p:cNvPicPr>
          <p:nvPr/>
        </p:nvPicPr>
        <p:blipFill>
          <a:blip r:embed="rId1"/>
          <a:stretch>
            <a:fillRect/>
          </a:stretch>
        </p:blipFill>
        <p:spPr>
          <a:xfrm>
            <a:off x="911225" y="1329055"/>
            <a:ext cx="10369550" cy="4199890"/>
          </a:xfrm>
          <a:prstGeom prst="rect">
            <a:avLst/>
          </a:prstGeom>
        </p:spPr>
      </p:pic>
      <p:sp>
        <p:nvSpPr>
          <p:cNvPr id="9" name="Text 6"/>
          <p:cNvSpPr/>
          <p:nvPr/>
        </p:nvSpPr>
        <p:spPr>
          <a:xfrm>
            <a:off x="1071880" y="1616710"/>
            <a:ext cx="3058795" cy="431165"/>
          </a:xfrm>
          <a:prstGeom prst="rect">
            <a:avLst/>
          </a:prstGeom>
          <a:noFill/>
          <a:ln/>
        </p:spPr>
        <p:txBody>
          <a:bodyPr wrap="square" lIns="91440" tIns="45720" rIns="91440" bIns="45720" rtlCol="0" anchor="t"/>
          <a:lstStyle/>
          <a:p>
            <a:pPr algn="ctr" indent="0" marL="0">
              <a:lnSpc>
                <a:spcPct val="100000"/>
              </a:lnSpc>
              <a:buNone/>
            </a:pPr>
            <a:r>
              <a:rPr lang="en-US" sz="1600" b="1" dirty="0">
                <a:solidFill>
                  <a:srgbClr val="FFFFFF"/>
                </a:solidFill>
                <a:latin typeface="MiSans" pitchFamily="34" charset="0"/>
                <a:ea typeface="MiSans" pitchFamily="34" charset="-122"/>
                <a:cs typeface="MiSans" pitchFamily="34" charset="-120"/>
              </a:rPr>
              <a:t>推动工业革命进程</a:t>
            </a:r>
            <a:endParaRPr lang="en-US" sz="1600" dirty="0"/>
          </a:p>
        </p:txBody>
      </p:sp>
      <p:sp>
        <p:nvSpPr>
          <p:cNvPr id="10" name="Text 7"/>
          <p:cNvSpPr/>
          <p:nvPr/>
        </p:nvSpPr>
        <p:spPr>
          <a:xfrm>
            <a:off x="1234440" y="2388235"/>
            <a:ext cx="2833370" cy="2868930"/>
          </a:xfrm>
          <a:prstGeom prst="rect">
            <a:avLst/>
          </a:prstGeom>
          <a:noFill/>
          <a:ln/>
        </p:spPr>
        <p:txBody>
          <a:bodyPr wrap="square" lIns="91440" tIns="45720" rIns="91440" bIns="45720" rtlCol="0" anchor="t"/>
          <a:lstStyle/>
          <a:p>
            <a:pPr algn="just" indent="0" marL="0">
              <a:lnSpc>
                <a:spcPct val="150000"/>
              </a:lnSpc>
              <a:buNone/>
            </a:pPr>
            <a:r>
              <a:rPr lang="en-US" sz="1200" dirty="0">
                <a:solidFill>
                  <a:srgbClr val="333333"/>
                </a:solidFill>
                <a:latin typeface="MiSans" pitchFamily="34" charset="0"/>
                <a:ea typeface="MiSans" pitchFamily="34" charset="-122"/>
                <a:cs typeface="MiSans" pitchFamily="34" charset="-120"/>
              </a:rPr>
              <a:t>内燃机的发明和发展是工业革命的重要成果之一，它为工业生产提供了强大的动力支持，推动了交通运输、机械制造等众多工业领域的快速发展，使人类社会从依赖人力和动物力的传统农业社会向工业化社会迈进，极大地提高了生产效率和生活质量，改变了人类的生活方式和社会结构，内燃机的发展历程充分体现了技术创新对社会进步的巨大推动作用。</a:t>
            </a:r>
            <a:endParaRPr lang="en-US" sz="1600" dirty="0"/>
          </a:p>
        </p:txBody>
      </p:sp>
      <p:sp>
        <p:nvSpPr>
          <p:cNvPr id="11" name="Text 8"/>
          <p:cNvSpPr/>
          <p:nvPr/>
        </p:nvSpPr>
        <p:spPr>
          <a:xfrm>
            <a:off x="8124190" y="2433955"/>
            <a:ext cx="2833370" cy="2868930"/>
          </a:xfrm>
          <a:prstGeom prst="rect">
            <a:avLst/>
          </a:prstGeom>
          <a:noFill/>
          <a:ln/>
        </p:spPr>
        <p:txBody>
          <a:bodyPr wrap="square" lIns="91440" tIns="45720" rIns="91440" bIns="45720" rtlCol="0" anchor="t"/>
          <a:lstStyle/>
          <a:p>
            <a:pPr algn="just" indent="0" marL="0">
              <a:lnSpc>
                <a:spcPct val="150000"/>
              </a:lnSpc>
              <a:buNone/>
            </a:pPr>
            <a:r>
              <a:rPr lang="en-US" sz="1200" dirty="0">
                <a:solidFill>
                  <a:srgbClr val="333333"/>
                </a:solidFill>
                <a:latin typeface="MiSans" pitchFamily="34" charset="0"/>
                <a:ea typeface="MiSans" pitchFamily="34" charset="-122"/>
                <a:cs typeface="MiSans" pitchFamily="34" charset="-120"/>
              </a:rPr>
              <a:t>内燃机的发展对全球能源结构的演变产生了深远影响。它推动了石油等化石能源的大规模开采和利用，使石油成为全球最重要的能源之一，同时也促使人类不断探索和开发新的能源资源，以满足内燃机对能源的需求，随着内燃机技术的发展和新能源技术的兴起，能源结构正在发生新的变化，内燃机的发展历程为我们研究能源结构演变提供了重要的历史视角和经验借鉴。</a:t>
            </a:r>
            <a:endParaRPr lang="en-US" sz="1600" dirty="0"/>
          </a:p>
        </p:txBody>
      </p:sp>
      <p:sp>
        <p:nvSpPr>
          <p:cNvPr id="12" name="Text 9"/>
          <p:cNvSpPr/>
          <p:nvPr/>
        </p:nvSpPr>
        <p:spPr>
          <a:xfrm>
            <a:off x="4650740" y="2388235"/>
            <a:ext cx="2833370" cy="2868930"/>
          </a:xfrm>
          <a:prstGeom prst="rect">
            <a:avLst/>
          </a:prstGeom>
          <a:noFill/>
          <a:ln/>
        </p:spPr>
        <p:txBody>
          <a:bodyPr wrap="square" lIns="91440" tIns="45720" rIns="91440" bIns="45720" rtlCol="0" anchor="t"/>
          <a:lstStyle/>
          <a:p>
            <a:pPr algn="just" indent="0" marL="0">
              <a:lnSpc>
                <a:spcPct val="150000"/>
              </a:lnSpc>
              <a:buNone/>
            </a:pPr>
            <a:r>
              <a:rPr lang="en-US" sz="1200" dirty="0">
                <a:solidFill>
                  <a:srgbClr val="333333"/>
                </a:solidFill>
                <a:latin typeface="MiSans" pitchFamily="34" charset="0"/>
                <a:ea typeface="MiSans" pitchFamily="34" charset="-122"/>
                <a:cs typeface="MiSans" pitchFamily="34" charset="-120"/>
              </a:rPr>
              <a:t>内燃机在汽车、船舶等领域的广泛应用，极大地促进了全球化的进程。它使人们的出行更加便捷，货物运输更加高效，缩短了世界各地之间的距离，加强了不同国家和地区之间的经济、文化联系，推动了全球经济一体化的发展，内燃机作为现代交通的核心动力源，在促进全球化进程中发挥了不可替代的作用，成为人类社会发展的重要标志之一。</a:t>
            </a:r>
            <a:endParaRPr lang="en-US" sz="1600" dirty="0"/>
          </a:p>
        </p:txBody>
      </p:sp>
      <p:sp>
        <p:nvSpPr>
          <p:cNvPr id="13" name="Text 10"/>
          <p:cNvSpPr/>
          <p:nvPr/>
        </p:nvSpPr>
        <p:spPr>
          <a:xfrm>
            <a:off x="582930" y="455295"/>
            <a:ext cx="10151745" cy="499467"/>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内燃机发展的历史意义</a:t>
            </a:r>
            <a:endParaRPr lang="en-US" sz="1600" dirty="0"/>
          </a:p>
        </p:txBody>
      </p:sp>
      <p:sp>
        <p:nvSpPr>
          <p:cNvPr id="14" name="Text 11"/>
          <p:cNvSpPr/>
          <p:nvPr/>
        </p:nvSpPr>
        <p:spPr>
          <a:xfrm>
            <a:off x="4551680" y="1591945"/>
            <a:ext cx="3058795" cy="431165"/>
          </a:xfrm>
          <a:prstGeom prst="rect">
            <a:avLst/>
          </a:prstGeom>
          <a:noFill/>
          <a:ln/>
        </p:spPr>
        <p:txBody>
          <a:bodyPr wrap="square" lIns="91440" tIns="45720" rIns="91440" bIns="45720" rtlCol="0" anchor="t"/>
          <a:lstStyle/>
          <a:p>
            <a:pPr algn="ctr" indent="0" marL="0">
              <a:lnSpc>
                <a:spcPct val="100000"/>
              </a:lnSpc>
              <a:buNone/>
            </a:pPr>
            <a:r>
              <a:rPr lang="en-US" sz="1600" b="1" dirty="0">
                <a:solidFill>
                  <a:srgbClr val="FFFFFF"/>
                </a:solidFill>
                <a:latin typeface="MiSans" pitchFamily="34" charset="0"/>
                <a:ea typeface="MiSans" pitchFamily="34" charset="-122"/>
                <a:cs typeface="MiSans" pitchFamily="34" charset="-120"/>
              </a:rPr>
              <a:t>促进全球化进程</a:t>
            </a:r>
            <a:endParaRPr lang="en-US" sz="1600" dirty="0"/>
          </a:p>
        </p:txBody>
      </p:sp>
      <p:sp>
        <p:nvSpPr>
          <p:cNvPr id="15" name="Text 12"/>
          <p:cNvSpPr/>
          <p:nvPr/>
        </p:nvSpPr>
        <p:spPr>
          <a:xfrm>
            <a:off x="8032115" y="1602105"/>
            <a:ext cx="3058795" cy="431165"/>
          </a:xfrm>
          <a:prstGeom prst="rect">
            <a:avLst/>
          </a:prstGeom>
          <a:noFill/>
          <a:ln/>
        </p:spPr>
        <p:txBody>
          <a:bodyPr wrap="square" lIns="91440" tIns="45720" rIns="91440" bIns="45720" rtlCol="0" anchor="t"/>
          <a:lstStyle/>
          <a:p>
            <a:pPr algn="ctr" indent="0" marL="0">
              <a:lnSpc>
                <a:spcPct val="100000"/>
              </a:lnSpc>
              <a:buNone/>
            </a:pPr>
            <a:r>
              <a:rPr lang="en-US" sz="1600" b="1" dirty="0">
                <a:solidFill>
                  <a:srgbClr val="FFFFFF"/>
                </a:solidFill>
                <a:latin typeface="MiSans" pitchFamily="34" charset="0"/>
                <a:ea typeface="MiSans" pitchFamily="34" charset="-122"/>
                <a:cs typeface="MiSans" pitchFamily="34" charset="-120"/>
              </a:rPr>
              <a:t>影响能源结构演变</a:t>
            </a:r>
            <a:endParaRPr lang="en-US" sz="16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Text 2"/>
          <p:cNvSpPr/>
          <p:nvPr/>
        </p:nvSpPr>
        <p:spPr>
          <a:xfrm>
            <a:off x="582930" y="455295"/>
            <a:ext cx="10151745" cy="499467"/>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对未来技术创新的启示</a:t>
            </a:r>
            <a:endParaRPr lang="en-US" sz="1600" dirty="0"/>
          </a:p>
        </p:txBody>
      </p:sp>
      <p:sp>
        <p:nvSpPr>
          <p:cNvPr id="5" name="Text 3"/>
          <p:cNvSpPr/>
          <p:nvPr/>
        </p:nvSpPr>
        <p:spPr>
          <a:xfrm>
            <a:off x="760730" y="2376805"/>
            <a:ext cx="3186430" cy="3565525"/>
          </a:xfrm>
          <a:prstGeom prst="rect">
            <a:avLst/>
          </a:prstGeom>
          <a:noFill/>
          <a:ln/>
        </p:spPr>
        <p:txBody>
          <a:bodyPr wrap="square" lIns="91440" tIns="45720" rIns="91440" bIns="45720" rtlCol="0" anchor="t"/>
          <a:lstStyle/>
          <a:p>
            <a:pPr algn="just" indent="0" marL="0">
              <a:lnSpc>
                <a:spcPct val="130000"/>
              </a:lnSpc>
              <a:buNone/>
            </a:pPr>
            <a:r>
              <a:rPr lang="en-US" sz="1200" dirty="0">
                <a:solidFill>
                  <a:srgbClr val="1E1C0D"/>
                </a:solidFill>
                <a:latin typeface="MiSans" pitchFamily="34" charset="0"/>
                <a:ea typeface="MiSans" pitchFamily="34" charset="-122"/>
                <a:cs typeface="MiSans" pitchFamily="34" charset="-120"/>
              </a:rPr>
              <a:t>内燃机的发展历程表明，技术创新是一个持续不断的过程，需要不断地适应社会需求和环境变化。从早期的发明到现代的环保、智能化变革，内燃机技术始终在不断地改进和完善，以满足不同时期的市场需求和法规要求，这启示我们在未来的技术创新中，要注重技术的持续发展和适应性，使技术能够与时俱进，不断满足社会发展的新需求。</a:t>
            </a:r>
            <a:endParaRPr lang="en-US" sz="1600" dirty="0"/>
          </a:p>
        </p:txBody>
      </p:sp>
      <p:sp>
        <p:nvSpPr>
          <p:cNvPr id="6" name="Text 4"/>
          <p:cNvSpPr/>
          <p:nvPr/>
        </p:nvSpPr>
        <p:spPr>
          <a:xfrm>
            <a:off x="760730" y="1565275"/>
            <a:ext cx="3185795" cy="774700"/>
          </a:xfrm>
          <a:prstGeom prst="rect">
            <a:avLst/>
          </a:prstGeom>
          <a:noFill/>
          <a:ln/>
        </p:spPr>
        <p:txBody>
          <a:bodyPr wrap="square" lIns="91440" tIns="45720" rIns="91440" bIns="45720" rtlCol="0" anchor="t">
            <a:spAutoFit/>
          </a:bodyPr>
          <a:lstStyle/>
          <a:p>
            <a:pPr algn="just" indent="0" marL="0">
              <a:lnSpc>
                <a:spcPct val="100000"/>
              </a:lnSpc>
              <a:buNone/>
            </a:pPr>
            <a:r>
              <a:rPr lang="en-US" sz="2400" b="1" dirty="0">
                <a:solidFill>
                  <a:srgbClr val="402E7F"/>
                </a:solidFill>
                <a:latin typeface="MiSans" pitchFamily="34" charset="0"/>
                <a:ea typeface="MiSans" pitchFamily="34" charset="-122"/>
                <a:cs typeface="MiSans" pitchFamily="34" charset="-120"/>
              </a:rPr>
              <a:t>技术创新的持续性与适应性</a:t>
            </a:r>
            <a:endParaRPr lang="en-US" sz="1600" dirty="0"/>
          </a:p>
        </p:txBody>
      </p:sp>
      <p:sp>
        <p:nvSpPr>
          <p:cNvPr id="7" name="Shape 5"/>
          <p:cNvSpPr/>
          <p:nvPr/>
        </p:nvSpPr>
        <p:spPr>
          <a:xfrm flipH="1" flipV="1">
            <a:off x="-11430" y="6449060"/>
            <a:ext cx="12211685" cy="408940"/>
          </a:xfrm>
          <a:prstGeom prst="round2DiagRect">
            <a:avLst>
              <a:gd name="adj1" fmla="val 0"/>
              <a:gd name="adj2" fmla="val 0"/>
            </a:avLst>
          </a:prstGeom>
          <a:solidFill>
            <a:srgbClr val="402E7F"/>
          </a:solidFill>
          <a:ln/>
        </p:spPr>
      </p:sp>
      <p:sp>
        <p:nvSpPr>
          <p:cNvPr id="8" name="Text 6"/>
          <p:cNvSpPr/>
          <p:nvPr/>
        </p:nvSpPr>
        <p:spPr>
          <a:xfrm>
            <a:off x="-11430" y="6449060"/>
            <a:ext cx="12211685" cy="40894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Shape 7"/>
          <p:cNvSpPr/>
          <p:nvPr/>
        </p:nvSpPr>
        <p:spPr>
          <a:xfrm>
            <a:off x="4418330" y="1447800"/>
            <a:ext cx="215265" cy="214630"/>
          </a:xfrm>
          <a:prstGeom prst="ellipse">
            <a:avLst/>
          </a:prstGeom>
          <a:solidFill>
            <a:srgbClr val="402E7F"/>
          </a:solidFill>
          <a:ln/>
        </p:spPr>
      </p:sp>
      <p:sp>
        <p:nvSpPr>
          <p:cNvPr id="10" name="Text 8"/>
          <p:cNvSpPr/>
          <p:nvPr/>
        </p:nvSpPr>
        <p:spPr>
          <a:xfrm>
            <a:off x="4418330" y="1447800"/>
            <a:ext cx="215265" cy="21463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1" name="Shape 9"/>
          <p:cNvSpPr/>
          <p:nvPr/>
        </p:nvSpPr>
        <p:spPr>
          <a:xfrm>
            <a:off x="4415155" y="3568700"/>
            <a:ext cx="337185" cy="336550"/>
          </a:xfrm>
          <a:prstGeom prst="ellipse">
            <a:avLst/>
          </a:prstGeom>
          <a:solidFill>
            <a:srgbClr val="402E7F"/>
          </a:solidFill>
          <a:ln/>
        </p:spPr>
      </p:sp>
      <p:sp>
        <p:nvSpPr>
          <p:cNvPr id="12" name="Text 10"/>
          <p:cNvSpPr/>
          <p:nvPr/>
        </p:nvSpPr>
        <p:spPr>
          <a:xfrm>
            <a:off x="4415155" y="3568700"/>
            <a:ext cx="337185" cy="33655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3" name="Shape 11"/>
          <p:cNvSpPr/>
          <p:nvPr/>
        </p:nvSpPr>
        <p:spPr>
          <a:xfrm>
            <a:off x="4383405" y="1523365"/>
            <a:ext cx="7829550" cy="1828800"/>
          </a:xfrm>
          <a:custGeom>
            <a:avLst/>
            <a:gdLst/>
            <a:ahLst/>
            <a:cxnLst/>
            <a:rect l="l" t="t" r="r" b="b"/>
            <a:pathLst>
              <a:path w="7829550" h="1828800">
                <a:moveTo>
                  <a:pt x="0" y="914400"/>
                </a:moveTo>
                <a:cubicBezTo>
                  <a:pt x="0" y="409575"/>
                  <a:pt x="409575" y="0"/>
                  <a:pt x="914400" y="0"/>
                </a:cubicBezTo>
                <a:lnTo>
                  <a:pt x="7829550" y="0"/>
                </a:lnTo>
                <a:lnTo>
                  <a:pt x="7829550" y="1828800"/>
                </a:lnTo>
                <a:lnTo>
                  <a:pt x="914400" y="1828800"/>
                </a:lnTo>
                <a:cubicBezTo>
                  <a:pt x="409575" y="1828800"/>
                  <a:pt x="0" y="1419225"/>
                  <a:pt x="0" y="914400"/>
                </a:cubicBezTo>
                <a:close/>
              </a:path>
            </a:pathLst>
          </a:custGeom>
          <a:solidFill>
            <a:srgbClr val="402E7F"/>
          </a:solidFill>
          <a:ln/>
        </p:spPr>
      </p:sp>
      <p:sp>
        <p:nvSpPr>
          <p:cNvPr id="14" name="Text 12"/>
          <p:cNvSpPr/>
          <p:nvPr/>
        </p:nvSpPr>
        <p:spPr>
          <a:xfrm>
            <a:off x="4383405" y="1523365"/>
            <a:ext cx="7829550" cy="18288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5" name="Text 13"/>
          <p:cNvSpPr/>
          <p:nvPr/>
        </p:nvSpPr>
        <p:spPr>
          <a:xfrm>
            <a:off x="5048250" y="2110740"/>
            <a:ext cx="6749415" cy="1600002"/>
          </a:xfrm>
          <a:prstGeom prst="rect">
            <a:avLst/>
          </a:prstGeom>
          <a:noFill/>
          <a:ln/>
        </p:spPr>
        <p:txBody>
          <a:bodyPr wrap="square" lIns="91440" tIns="45720" rIns="91440" bIns="45720" rtlCol="0" anchor="t">
            <a:spAutoFit/>
          </a:bodyPr>
          <a:lstStyle/>
          <a:p>
            <a:pPr algn="just" indent="0" marL="0">
              <a:lnSpc>
                <a:spcPct val="150000"/>
              </a:lnSpc>
              <a:buNone/>
            </a:pPr>
            <a:r>
              <a:rPr lang="en-US" sz="1400" dirty="0">
                <a:solidFill>
                  <a:srgbClr val="FFFFFF"/>
                </a:solidFill>
                <a:latin typeface="MiSans" pitchFamily="34" charset="0"/>
                <a:ea typeface="MiSans" pitchFamily="34" charset="-122"/>
                <a:cs typeface="MiSans" pitchFamily="34" charset="-120"/>
              </a:rPr>
              <a:t>内燃机技术的发展涉及机械工程、热力学、化学、电子技术、材料科学等多个学科领域的知识和技术，其发展过程充分体现了多学科融合的重要性。在未来的技术创新中，我们需要加强跨学科的研究与合作，打破学科壁垒，促进不同学科之间的知识和技术交流与融合，以推动技术创新向更高层次发展，解决更加复杂的科学技术问题。</a:t>
            </a:r>
            <a:endParaRPr lang="en-US" sz="1600" dirty="0"/>
          </a:p>
        </p:txBody>
      </p:sp>
      <p:sp>
        <p:nvSpPr>
          <p:cNvPr id="16" name="Text 14"/>
          <p:cNvSpPr/>
          <p:nvPr/>
        </p:nvSpPr>
        <p:spPr>
          <a:xfrm>
            <a:off x="5048250" y="1704975"/>
            <a:ext cx="6750050" cy="306784"/>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FFFFFF"/>
                </a:solidFill>
                <a:latin typeface="MiSans" pitchFamily="34" charset="0"/>
                <a:ea typeface="MiSans" pitchFamily="34" charset="-122"/>
                <a:cs typeface="MiSans" pitchFamily="34" charset="-120"/>
              </a:rPr>
              <a:t>多学科融合的重要性</a:t>
            </a:r>
            <a:endParaRPr lang="en-US" sz="1600" dirty="0"/>
          </a:p>
        </p:txBody>
      </p:sp>
      <p:sp>
        <p:nvSpPr>
          <p:cNvPr id="17" name="Shape 15"/>
          <p:cNvSpPr/>
          <p:nvPr/>
        </p:nvSpPr>
        <p:spPr>
          <a:xfrm>
            <a:off x="4383405" y="3875405"/>
            <a:ext cx="7829550" cy="1828800"/>
          </a:xfrm>
          <a:custGeom>
            <a:avLst/>
            <a:gdLst/>
            <a:ahLst/>
            <a:cxnLst/>
            <a:rect l="l" t="t" r="r" b="b"/>
            <a:pathLst>
              <a:path w="7829550" h="1828800">
                <a:moveTo>
                  <a:pt x="0" y="914400"/>
                </a:moveTo>
                <a:cubicBezTo>
                  <a:pt x="0" y="409575"/>
                  <a:pt x="409575" y="0"/>
                  <a:pt x="914400" y="0"/>
                </a:cubicBezTo>
                <a:lnTo>
                  <a:pt x="7829550" y="0"/>
                </a:lnTo>
                <a:lnTo>
                  <a:pt x="7829550" y="1828800"/>
                </a:lnTo>
                <a:lnTo>
                  <a:pt x="914400" y="1828800"/>
                </a:lnTo>
                <a:cubicBezTo>
                  <a:pt x="409575" y="1828800"/>
                  <a:pt x="0" y="1419225"/>
                  <a:pt x="0" y="914400"/>
                </a:cubicBezTo>
                <a:close/>
              </a:path>
            </a:pathLst>
          </a:custGeom>
          <a:solidFill>
            <a:srgbClr val="402E7F"/>
          </a:solidFill>
          <a:ln/>
        </p:spPr>
      </p:sp>
      <p:sp>
        <p:nvSpPr>
          <p:cNvPr id="18" name="Text 16"/>
          <p:cNvSpPr/>
          <p:nvPr/>
        </p:nvSpPr>
        <p:spPr>
          <a:xfrm>
            <a:off x="4383405" y="3875405"/>
            <a:ext cx="7829550" cy="18288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9" name="Text 17"/>
          <p:cNvSpPr/>
          <p:nvPr/>
        </p:nvSpPr>
        <p:spPr>
          <a:xfrm>
            <a:off x="5048250" y="4462780"/>
            <a:ext cx="6749415" cy="1920081"/>
          </a:xfrm>
          <a:prstGeom prst="rect">
            <a:avLst/>
          </a:prstGeom>
          <a:noFill/>
          <a:ln/>
        </p:spPr>
        <p:txBody>
          <a:bodyPr wrap="square" lIns="91440" tIns="45720" rIns="91440" bIns="45720" rtlCol="0" anchor="t">
            <a:spAutoFit/>
          </a:bodyPr>
          <a:lstStyle/>
          <a:p>
            <a:pPr algn="just" indent="0" marL="0">
              <a:lnSpc>
                <a:spcPct val="150000"/>
              </a:lnSpc>
              <a:buNone/>
            </a:pPr>
            <a:r>
              <a:rPr lang="en-US" sz="1400" dirty="0">
                <a:solidFill>
                  <a:srgbClr val="FFFFFF"/>
                </a:solidFill>
                <a:latin typeface="MiSans" pitchFamily="34" charset="0"/>
                <a:ea typeface="MiSans" pitchFamily="34" charset="-122"/>
                <a:cs typeface="MiSans" pitchFamily="34" charset="-120"/>
              </a:rPr>
              <a:t>在内燃机的发展过程中，技术创新与可持续发展之间的平衡始终是一个重要的课题。一方面，技术创新推动了内燃机的性能提升和应用拓展；另一方面，随着对环境问题的关注，技术创新也需要更加注重可持续发展，减少对环境的影响，这启示我们在未来的创新过程中，要注重技术创新与可持续发展的平衡，将环境保护、资源利用等因素纳入技术创新的考量范围，实现技术创新与社会可持续发展的良性互动。</a:t>
            </a:r>
            <a:endParaRPr lang="en-US" sz="1600" dirty="0"/>
          </a:p>
        </p:txBody>
      </p:sp>
      <p:sp>
        <p:nvSpPr>
          <p:cNvPr id="20" name="Text 18"/>
          <p:cNvSpPr/>
          <p:nvPr/>
        </p:nvSpPr>
        <p:spPr>
          <a:xfrm>
            <a:off x="5048250" y="4057015"/>
            <a:ext cx="6750050" cy="306784"/>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FFFFFF"/>
                </a:solidFill>
                <a:latin typeface="MiSans" pitchFamily="34" charset="0"/>
                <a:ea typeface="MiSans" pitchFamily="34" charset="-122"/>
                <a:cs typeface="MiSans" pitchFamily="34" charset="-120"/>
              </a:rPr>
              <a:t>创新与可持续发展的平衡</a:t>
            </a:r>
            <a:endParaRPr lang="en-US" sz="16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Text 27"/>
          <p:cNvSpPr/>
          <p:nvPr/>
        </p:nvSpPr>
        <p:spPr>
          <a:xfrm>
            <a:off x="2406015" y="2405380"/>
            <a:ext cx="7379970" cy="1811655"/>
          </a:xfrm>
          <a:prstGeom prst="rect">
            <a:avLst/>
          </a:prstGeom>
          <a:noFill/>
          <a:ln/>
        </p:spPr>
        <p:txBody>
          <a:bodyPr wrap="square" lIns="91440" tIns="45720" rIns="91440" bIns="45720" rtlCol="0" anchor="t"/>
          <a:lstStyle/>
          <a:p>
            <a:pPr algn="ctr" indent="0" marL="0">
              <a:lnSpc>
                <a:spcPct val="100000"/>
              </a:lnSpc>
              <a:buNone/>
            </a:pPr>
            <a:r>
              <a:rPr lang="en-US" sz="11500" b="1" dirty="0">
                <a:solidFill>
                  <a:srgbClr val="FFFFFF"/>
                </a:solidFill>
                <a:latin typeface="MiSans" pitchFamily="34" charset="0"/>
                <a:ea typeface="MiSans" pitchFamily="34" charset="-122"/>
                <a:cs typeface="MiSans" pitchFamily="34" charset="-120"/>
              </a:rPr>
              <a:t>感谢观看</a:t>
            </a:r>
            <a:endParaRPr lang="en-US" sz="1600" dirty="0"/>
          </a:p>
        </p:txBody>
      </p:sp>
      <p:sp>
        <p:nvSpPr>
          <p:cNvPr id="30" name="Text 28"/>
          <p:cNvSpPr/>
          <p:nvPr/>
        </p:nvSpPr>
        <p:spPr>
          <a:xfrm>
            <a:off x="3048000" y="1672590"/>
            <a:ext cx="6096000" cy="429617"/>
          </a:xfrm>
          <a:prstGeom prst="rect">
            <a:avLst/>
          </a:prstGeom>
          <a:noFill/>
          <a:ln/>
        </p:spPr>
        <p:txBody>
          <a:bodyPr wrap="square" lIns="91440" tIns="45720" rIns="91440" bIns="45720" rtlCol="0" anchor="t">
            <a:spAutoFit/>
          </a:bodyPr>
          <a:lstStyle/>
          <a:p>
            <a:pPr algn="ctr" indent="0" marL="0">
              <a:lnSpc>
                <a:spcPct val="100000"/>
              </a:lnSpc>
              <a:buNone/>
            </a:pPr>
            <a:r>
              <a:rPr lang="en-US" sz="2800" b="1" dirty="0">
                <a:solidFill>
                  <a:srgbClr val="FFFFFF"/>
                </a:solidFill>
                <a:latin typeface="MiSans" pitchFamily="34" charset="0"/>
                <a:ea typeface="MiSans" pitchFamily="34" charset="-122"/>
                <a:cs typeface="MiSans" pitchFamily="34" charset="-120"/>
              </a:rPr>
              <a:t>YOUR LOGO</a:t>
            </a:r>
            <a:endParaRPr lang="en-US" sz="1600" dirty="0"/>
          </a:p>
        </p:txBody>
      </p:sp>
      <p:sp>
        <p:nvSpPr>
          <p:cNvPr id="31" name="Shape 29"/>
          <p:cNvSpPr/>
          <p:nvPr/>
        </p:nvSpPr>
        <p:spPr>
          <a:xfrm>
            <a:off x="3875723" y="4495165"/>
            <a:ext cx="2057400" cy="518160"/>
          </a:xfrm>
          <a:prstGeom prst="roundRect">
            <a:avLst>
              <a:gd name="adj" fmla="val 50000"/>
            </a:avLst>
          </a:prstGeom>
          <a:solidFill>
            <a:srgbClr val="FFFFFF"/>
          </a:solidFill>
          <a:ln/>
        </p:spPr>
      </p:sp>
      <p:sp>
        <p:nvSpPr>
          <p:cNvPr id="32" name="Text 30"/>
          <p:cNvSpPr/>
          <p:nvPr/>
        </p:nvSpPr>
        <p:spPr>
          <a:xfrm>
            <a:off x="3875723" y="4495165"/>
            <a:ext cx="2057400" cy="5181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3" name="Text 31"/>
          <p:cNvSpPr/>
          <p:nvPr/>
        </p:nvSpPr>
        <p:spPr>
          <a:xfrm>
            <a:off x="3779838" y="4554855"/>
            <a:ext cx="2249805" cy="306784"/>
          </a:xfrm>
          <a:prstGeom prst="rect">
            <a:avLst/>
          </a:prstGeom>
          <a:noFill/>
          <a:ln/>
        </p:spPr>
        <p:txBody>
          <a:bodyPr wrap="square" lIns="91440" tIns="45720" rIns="91440" bIns="45720" rtlCol="0" anchor="t">
            <a:spAutoFit/>
          </a:bodyPr>
          <a:lstStyle/>
          <a:p>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汇报人</a:t>
            </a:r>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:Kimi</a:t>
            </a:r>
            <a:endParaRPr lang="en-US" sz="1600" dirty="0"/>
          </a:p>
        </p:txBody>
      </p:sp>
      <p:sp>
        <p:nvSpPr>
          <p:cNvPr id="34" name="Shape 32"/>
          <p:cNvSpPr/>
          <p:nvPr/>
        </p:nvSpPr>
        <p:spPr>
          <a:xfrm>
            <a:off x="6258243" y="4495165"/>
            <a:ext cx="2057400" cy="518160"/>
          </a:xfrm>
          <a:prstGeom prst="roundRect">
            <a:avLst>
              <a:gd name="adj" fmla="val 50000"/>
            </a:avLst>
          </a:prstGeom>
          <a:solidFill>
            <a:srgbClr val="FFFFFF"/>
          </a:solidFill>
          <a:ln/>
        </p:spPr>
      </p:sp>
      <p:sp>
        <p:nvSpPr>
          <p:cNvPr id="35" name="Text 33"/>
          <p:cNvSpPr/>
          <p:nvPr/>
        </p:nvSpPr>
        <p:spPr>
          <a:xfrm>
            <a:off x="6258243" y="4495165"/>
            <a:ext cx="2057400" cy="5181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6" name="Text 34"/>
          <p:cNvSpPr/>
          <p:nvPr/>
        </p:nvSpPr>
        <p:spPr>
          <a:xfrm>
            <a:off x="6162358" y="4554855"/>
            <a:ext cx="2249805" cy="306784"/>
          </a:xfrm>
          <a:prstGeom prst="rect">
            <a:avLst/>
          </a:prstGeom>
          <a:noFill/>
          <a:ln/>
        </p:spPr>
        <p:txBody>
          <a:bodyPr wrap="square" lIns="91440" tIns="45720" rIns="91440" bIns="45720" rtlCol="0" anchor="t">
            <a:spAutoFit/>
          </a:bodyPr>
          <a:lstStyle/>
          <a:p>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时间</a:t>
            </a:r>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:2025.01.01</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pic>
        <p:nvPicPr>
          <p:cNvPr id="4" name="Image 0" descr="https://test-kimi-img.moonshot.cn/pub/slides/slides_tmpl/image/25-05-30-10:52:46-d0shqvk75iks832je6l0.png">    </p:cNvPr>
          <p:cNvPicPr>
            <a:picLocks noChangeAspect="1"/>
          </p:cNvPicPr>
          <p:nvPr/>
        </p:nvPicPr>
        <p:blipFill>
          <a:blip r:embed="rId1"/>
          <a:stretch>
            <a:fillRect/>
          </a:stretch>
        </p:blipFill>
        <p:spPr>
          <a:xfrm>
            <a:off x="911225" y="1504950"/>
            <a:ext cx="10369550" cy="524510"/>
          </a:xfrm>
          <a:prstGeom prst="rect">
            <a:avLst/>
          </a:prstGeom>
        </p:spPr>
      </p:pic>
      <p:sp>
        <p:nvSpPr>
          <p:cNvPr id="5" name="Shape 2"/>
          <p:cNvSpPr/>
          <p:nvPr/>
        </p:nvSpPr>
        <p:spPr>
          <a:xfrm>
            <a:off x="1727190" y="6306820"/>
            <a:ext cx="10080000" cy="0"/>
          </a:xfrm>
          <a:prstGeom prst="line">
            <a:avLst/>
          </a:prstGeom>
          <a:noFill/>
          <a:ln w="19050">
            <a:solidFill>
              <a:srgbClr val="402E7F"/>
            </a:solidFill>
            <a:prstDash val="solid"/>
            <a:headEnd type="none"/>
            <a:tailEnd type="none"/>
          </a:ln>
        </p:spPr>
      </p:sp>
      <p:sp>
        <p:nvSpPr>
          <p:cNvPr id="6" name="Shape 3"/>
          <p:cNvSpPr/>
          <p:nvPr/>
        </p:nvSpPr>
        <p:spPr>
          <a:xfrm>
            <a:off x="852805" y="6177280"/>
            <a:ext cx="259080" cy="259080"/>
          </a:xfrm>
          <a:prstGeom prst="ellipse">
            <a:avLst/>
          </a:prstGeom>
          <a:solidFill>
            <a:srgbClr val="402E7F"/>
          </a:solidFill>
          <a:ln/>
        </p:spPr>
      </p:sp>
      <p:sp>
        <p:nvSpPr>
          <p:cNvPr id="7" name="Text 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5"/>
          <p:cNvSpPr/>
          <p:nvPr/>
        </p:nvSpPr>
        <p:spPr>
          <a:xfrm>
            <a:off x="979805" y="6177280"/>
            <a:ext cx="259080" cy="259080"/>
          </a:xfrm>
          <a:prstGeom prst="ellipse">
            <a:avLst/>
          </a:prstGeom>
          <a:solidFill>
            <a:srgbClr val="000000">
              <a:alpha val="0"/>
            </a:srgbClr>
          </a:solidFill>
          <a:ln w="19050">
            <a:solidFill>
              <a:srgbClr val="402E7F"/>
            </a:solidFill>
            <a:prstDash val="solid"/>
          </a:ln>
        </p:spPr>
      </p:sp>
      <p:sp>
        <p:nvSpPr>
          <p:cNvPr id="9" name="Text 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7"/>
          <p:cNvSpPr/>
          <p:nvPr/>
        </p:nvSpPr>
        <p:spPr>
          <a:xfrm>
            <a:off x="11456035" y="381635"/>
            <a:ext cx="351155" cy="43815"/>
          </a:xfrm>
          <a:prstGeom prst="roundRect">
            <a:avLst>
              <a:gd name="adj" fmla="val 50000"/>
            </a:avLst>
          </a:prstGeom>
          <a:solidFill>
            <a:srgbClr val="402E7F"/>
          </a:solidFill>
          <a:ln/>
        </p:spPr>
      </p:sp>
      <p:sp>
        <p:nvSpPr>
          <p:cNvPr id="11" name="Text 8"/>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9"/>
          <p:cNvSpPr/>
          <p:nvPr/>
        </p:nvSpPr>
        <p:spPr>
          <a:xfrm>
            <a:off x="11456035" y="501650"/>
            <a:ext cx="351155" cy="43815"/>
          </a:xfrm>
          <a:prstGeom prst="roundRect">
            <a:avLst>
              <a:gd name="adj" fmla="val 50000"/>
            </a:avLst>
          </a:prstGeom>
          <a:solidFill>
            <a:srgbClr val="402E7F"/>
          </a:solidFill>
          <a:ln/>
        </p:spPr>
      </p:sp>
      <p:sp>
        <p:nvSpPr>
          <p:cNvPr id="13" name="Text 10"/>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1"/>
          <p:cNvSpPr/>
          <p:nvPr/>
        </p:nvSpPr>
        <p:spPr>
          <a:xfrm>
            <a:off x="11456035" y="621665"/>
            <a:ext cx="351155" cy="43815"/>
          </a:xfrm>
          <a:prstGeom prst="roundRect">
            <a:avLst>
              <a:gd name="adj" fmla="val 50000"/>
            </a:avLst>
          </a:prstGeom>
          <a:solidFill>
            <a:srgbClr val="402E7F"/>
          </a:solidFill>
          <a:ln/>
        </p:spPr>
      </p:sp>
      <p:sp>
        <p:nvSpPr>
          <p:cNvPr id="15" name="Text 12"/>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3"/>
          <p:cNvSpPr/>
          <p:nvPr/>
        </p:nvSpPr>
        <p:spPr>
          <a:xfrm>
            <a:off x="697230" y="469900"/>
            <a:ext cx="106680" cy="106680"/>
          </a:xfrm>
          <a:prstGeom prst="ellipse">
            <a:avLst/>
          </a:prstGeom>
          <a:solidFill>
            <a:srgbClr val="402E7F"/>
          </a:solidFill>
          <a:ln/>
        </p:spPr>
      </p:sp>
      <p:sp>
        <p:nvSpPr>
          <p:cNvPr id="17" name="Text 14"/>
          <p:cNvSpPr/>
          <p:nvPr/>
        </p:nvSpPr>
        <p:spPr>
          <a:xfrm>
            <a:off x="6972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5"/>
          <p:cNvSpPr/>
          <p:nvPr/>
        </p:nvSpPr>
        <p:spPr>
          <a:xfrm>
            <a:off x="981075" y="469900"/>
            <a:ext cx="106680" cy="106680"/>
          </a:xfrm>
          <a:prstGeom prst="ellipse">
            <a:avLst/>
          </a:prstGeom>
          <a:solidFill>
            <a:srgbClr val="000000">
              <a:alpha val="0"/>
            </a:srgbClr>
          </a:solidFill>
          <a:ln w="19050">
            <a:solidFill>
              <a:srgbClr val="402E7F"/>
            </a:solidFill>
            <a:prstDash val="solid"/>
          </a:ln>
        </p:spPr>
      </p:sp>
      <p:sp>
        <p:nvSpPr>
          <p:cNvPr id="19" name="Text 16"/>
          <p:cNvSpPr/>
          <p:nvPr/>
        </p:nvSpPr>
        <p:spPr>
          <a:xfrm>
            <a:off x="98107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7"/>
          <p:cNvSpPr/>
          <p:nvPr/>
        </p:nvSpPr>
        <p:spPr>
          <a:xfrm>
            <a:off x="1264920" y="469900"/>
            <a:ext cx="106680" cy="106680"/>
          </a:xfrm>
          <a:prstGeom prst="ellipse">
            <a:avLst/>
          </a:prstGeom>
          <a:solidFill>
            <a:srgbClr val="402E7F"/>
          </a:solidFill>
          <a:ln/>
        </p:spPr>
      </p:sp>
      <p:sp>
        <p:nvSpPr>
          <p:cNvPr id="21" name="Text 18"/>
          <p:cNvSpPr/>
          <p:nvPr/>
        </p:nvSpPr>
        <p:spPr>
          <a:xfrm>
            <a:off x="126492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19"/>
          <p:cNvSpPr/>
          <p:nvPr/>
        </p:nvSpPr>
        <p:spPr>
          <a:xfrm>
            <a:off x="1548765" y="469900"/>
            <a:ext cx="106680" cy="106680"/>
          </a:xfrm>
          <a:prstGeom prst="ellipse">
            <a:avLst/>
          </a:prstGeom>
          <a:solidFill>
            <a:srgbClr val="000000">
              <a:alpha val="0"/>
            </a:srgbClr>
          </a:solidFill>
          <a:ln w="19050">
            <a:solidFill>
              <a:srgbClr val="402E7F"/>
            </a:solidFill>
            <a:prstDash val="solid"/>
          </a:ln>
        </p:spPr>
      </p:sp>
      <p:sp>
        <p:nvSpPr>
          <p:cNvPr id="23" name="Text 20"/>
          <p:cNvSpPr/>
          <p:nvPr/>
        </p:nvSpPr>
        <p:spPr>
          <a:xfrm>
            <a:off x="154876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1"/>
          <p:cNvSpPr/>
          <p:nvPr/>
        </p:nvSpPr>
        <p:spPr>
          <a:xfrm>
            <a:off x="1832610" y="469900"/>
            <a:ext cx="106680" cy="106680"/>
          </a:xfrm>
          <a:prstGeom prst="ellipse">
            <a:avLst/>
          </a:prstGeom>
          <a:solidFill>
            <a:srgbClr val="402E7F"/>
          </a:solidFill>
          <a:ln/>
        </p:spPr>
      </p:sp>
      <p:sp>
        <p:nvSpPr>
          <p:cNvPr id="25" name="Text 22"/>
          <p:cNvSpPr/>
          <p:nvPr/>
        </p:nvSpPr>
        <p:spPr>
          <a:xfrm>
            <a:off x="183261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6" name="Shape 23"/>
          <p:cNvSpPr/>
          <p:nvPr/>
        </p:nvSpPr>
        <p:spPr>
          <a:xfrm>
            <a:off x="2116455" y="469900"/>
            <a:ext cx="106680" cy="106680"/>
          </a:xfrm>
          <a:prstGeom prst="ellipse">
            <a:avLst/>
          </a:prstGeom>
          <a:solidFill>
            <a:srgbClr val="000000">
              <a:alpha val="0"/>
            </a:srgbClr>
          </a:solidFill>
          <a:ln w="19050">
            <a:solidFill>
              <a:srgbClr val="402E7F"/>
            </a:solidFill>
            <a:prstDash val="solid"/>
          </a:ln>
        </p:spPr>
      </p:sp>
      <p:sp>
        <p:nvSpPr>
          <p:cNvPr id="27" name="Text 24"/>
          <p:cNvSpPr/>
          <p:nvPr/>
        </p:nvSpPr>
        <p:spPr>
          <a:xfrm>
            <a:off x="211645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pic>
        <p:nvPicPr>
          <p:cNvPr id="28" name="Image 1" descr="https://test-kimi-img.moonshot.cn/pub/slides/slides_tmpl/image/25-05-30-10:52:49-d0shr0c75iks832je6mg.png">    </p:cNvPr>
          <p:cNvPicPr>
            <a:picLocks noChangeAspect="1"/>
          </p:cNvPicPr>
          <p:nvPr/>
        </p:nvPicPr>
        <p:blipFill>
          <a:blip r:embed="rId2"/>
          <a:srcRect l="13082" r="5289" t="46098" b="33026"/>
          <a:stretch/>
        </p:blipFill>
        <p:spPr>
          <a:xfrm>
            <a:off x="-25400" y="2216150"/>
            <a:ext cx="5394960" cy="716280"/>
          </a:xfrm>
          <a:prstGeom prst="rect">
            <a:avLst/>
          </a:prstGeom>
        </p:spPr>
      </p:pic>
      <p:sp>
        <p:nvSpPr>
          <p:cNvPr id="29" name="Shape 25"/>
          <p:cNvSpPr/>
          <p:nvPr/>
        </p:nvSpPr>
        <p:spPr>
          <a:xfrm>
            <a:off x="-25400" y="2216150"/>
            <a:ext cx="12192635" cy="716280"/>
          </a:xfrm>
          <a:prstGeom prst="rect">
            <a:avLst/>
          </a:prstGeom>
          <a:solidFill>
            <a:srgbClr val="000000">
              <a:alpha val="0"/>
            </a:srgbClr>
          </a:solidFill>
          <a:ln w="19050">
            <a:solidFill>
              <a:srgbClr val="402E7F"/>
            </a:solidFill>
            <a:prstDash val="solid"/>
          </a:ln>
        </p:spPr>
      </p:sp>
      <p:sp>
        <p:nvSpPr>
          <p:cNvPr id="30" name="Text 26"/>
          <p:cNvSpPr/>
          <p:nvPr/>
        </p:nvSpPr>
        <p:spPr>
          <a:xfrm>
            <a:off x="-25400" y="2216150"/>
            <a:ext cx="12192635" cy="7162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1" name="Text 27"/>
          <p:cNvSpPr/>
          <p:nvPr/>
        </p:nvSpPr>
        <p:spPr>
          <a:xfrm>
            <a:off x="6357620" y="2374024"/>
            <a:ext cx="5008245" cy="402034"/>
          </a:xfrm>
          <a:prstGeom prst="rect">
            <a:avLst/>
          </a:prstGeom>
          <a:noFill/>
          <a:ln/>
        </p:spPr>
        <p:txBody>
          <a:bodyPr wrap="square" lIns="91440" tIns="45720" rIns="91440" bIns="45720" rtlCol="0" anchor="t">
            <a:spAutoFit/>
          </a:bodyPr>
          <a:lstStyle/>
          <a:p>
            <a:pPr algn="just" indent="0" marL="0">
              <a:lnSpc>
                <a:spcPct val="100000"/>
              </a:lnSpc>
              <a:buNone/>
            </a:pPr>
            <a:r>
              <a:rPr lang="en-US" sz="2400" b="1" dirty="0">
                <a:solidFill>
                  <a:srgbClr val="4E4B22"/>
                </a:solidFill>
                <a:latin typeface="MiSans" pitchFamily="34" charset="0"/>
                <a:ea typeface="MiSans" pitchFamily="34" charset="-122"/>
                <a:cs typeface="MiSans" pitchFamily="34" charset="-120"/>
              </a:rPr>
              <a:t>内燃机的诞生</a:t>
            </a:r>
            <a:endParaRPr lang="en-US" sz="1600" dirty="0"/>
          </a:p>
        </p:txBody>
      </p:sp>
      <p:sp>
        <p:nvSpPr>
          <p:cNvPr id="32" name="Text 28"/>
          <p:cNvSpPr/>
          <p:nvPr/>
        </p:nvSpPr>
        <p:spPr>
          <a:xfrm>
            <a:off x="5519420" y="2275791"/>
            <a:ext cx="772795" cy="620971"/>
          </a:xfrm>
          <a:prstGeom prst="rect">
            <a:avLst/>
          </a:prstGeom>
          <a:noFill/>
          <a:ln/>
        </p:spPr>
        <p:txBody>
          <a:bodyPr wrap="square" lIns="91440" tIns="45720" rIns="91440" bIns="45720" rtlCol="0" anchor="t"/>
          <a:lstStyle/>
          <a:p>
            <a:pPr algn="ctr" indent="0" marL="0">
              <a:lnSpc>
                <a:spcPct val="100000"/>
              </a:lnSpc>
              <a:buNone/>
            </a:pPr>
            <a:r>
              <a:rPr lang="en-US" sz="3600" b="1" dirty="0">
                <a:solidFill>
                  <a:srgbClr val="402E7F"/>
                </a:solidFill>
                <a:latin typeface="MiSans" pitchFamily="34" charset="0"/>
                <a:ea typeface="MiSans" pitchFamily="34" charset="-122"/>
                <a:cs typeface="MiSans" pitchFamily="34" charset="-120"/>
              </a:rPr>
              <a:t>01</a:t>
            </a:r>
            <a:endParaRPr lang="en-US" sz="1600" dirty="0"/>
          </a:p>
        </p:txBody>
      </p:sp>
      <p:pic>
        <p:nvPicPr>
          <p:cNvPr id="33" name="Image 2" descr="https://test-kimi-img.moonshot.cn/pub/slides/slides_tmpl/image/25-05-30-10:52:49-d0shr0c75iks832je6mg.png">    </p:cNvPr>
          <p:cNvPicPr>
            <a:picLocks noChangeAspect="1"/>
          </p:cNvPicPr>
          <p:nvPr/>
        </p:nvPicPr>
        <p:blipFill>
          <a:blip r:embed="rId3"/>
          <a:srcRect l="13082" r="5289" t="46098" b="33026"/>
          <a:stretch/>
        </p:blipFill>
        <p:spPr>
          <a:xfrm>
            <a:off x="-25400" y="3806825"/>
            <a:ext cx="5394960" cy="716280"/>
          </a:xfrm>
          <a:prstGeom prst="rect">
            <a:avLst/>
          </a:prstGeom>
        </p:spPr>
      </p:pic>
      <p:sp>
        <p:nvSpPr>
          <p:cNvPr id="34" name="Shape 29"/>
          <p:cNvSpPr/>
          <p:nvPr/>
        </p:nvSpPr>
        <p:spPr>
          <a:xfrm>
            <a:off x="-25400" y="3806825"/>
            <a:ext cx="12192635" cy="716280"/>
          </a:xfrm>
          <a:prstGeom prst="rect">
            <a:avLst/>
          </a:prstGeom>
          <a:solidFill>
            <a:srgbClr val="000000">
              <a:alpha val="0"/>
            </a:srgbClr>
          </a:solidFill>
          <a:ln w="19050">
            <a:solidFill>
              <a:srgbClr val="402E7F"/>
            </a:solidFill>
            <a:prstDash val="solid"/>
          </a:ln>
        </p:spPr>
      </p:sp>
      <p:sp>
        <p:nvSpPr>
          <p:cNvPr id="35" name="Text 30"/>
          <p:cNvSpPr/>
          <p:nvPr/>
        </p:nvSpPr>
        <p:spPr>
          <a:xfrm>
            <a:off x="-25400" y="3806825"/>
            <a:ext cx="12192635" cy="7162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6" name="Text 31"/>
          <p:cNvSpPr/>
          <p:nvPr/>
        </p:nvSpPr>
        <p:spPr>
          <a:xfrm>
            <a:off x="6357620" y="3964699"/>
            <a:ext cx="5008245" cy="402034"/>
          </a:xfrm>
          <a:prstGeom prst="rect">
            <a:avLst/>
          </a:prstGeom>
          <a:noFill/>
          <a:ln/>
        </p:spPr>
        <p:txBody>
          <a:bodyPr wrap="square" lIns="91440" tIns="45720" rIns="91440" bIns="45720" rtlCol="0" anchor="t">
            <a:spAutoFit/>
          </a:bodyPr>
          <a:lstStyle/>
          <a:p>
            <a:pPr algn="just" indent="0" marL="0">
              <a:lnSpc>
                <a:spcPct val="100000"/>
              </a:lnSpc>
              <a:buNone/>
            </a:pPr>
            <a:r>
              <a:rPr lang="en-US" sz="2400" b="1" dirty="0">
                <a:solidFill>
                  <a:srgbClr val="4E4B22"/>
                </a:solidFill>
                <a:latin typeface="MiSans" pitchFamily="34" charset="0"/>
                <a:ea typeface="MiSans" pitchFamily="34" charset="-122"/>
                <a:cs typeface="MiSans" pitchFamily="34" charset="-120"/>
              </a:rPr>
              <a:t>内燃机的现代变革</a:t>
            </a:r>
            <a:endParaRPr lang="en-US" sz="1600" dirty="0"/>
          </a:p>
        </p:txBody>
      </p:sp>
      <p:sp>
        <p:nvSpPr>
          <p:cNvPr id="37" name="Text 32"/>
          <p:cNvSpPr/>
          <p:nvPr/>
        </p:nvSpPr>
        <p:spPr>
          <a:xfrm>
            <a:off x="5519420" y="3866466"/>
            <a:ext cx="772795" cy="620971"/>
          </a:xfrm>
          <a:prstGeom prst="rect">
            <a:avLst/>
          </a:prstGeom>
          <a:noFill/>
          <a:ln/>
        </p:spPr>
        <p:txBody>
          <a:bodyPr wrap="square" lIns="91440" tIns="45720" rIns="91440" bIns="45720" rtlCol="0" anchor="t"/>
          <a:lstStyle/>
          <a:p>
            <a:pPr algn="ctr" indent="0" marL="0">
              <a:lnSpc>
                <a:spcPct val="100000"/>
              </a:lnSpc>
              <a:buNone/>
            </a:pPr>
            <a:r>
              <a:rPr lang="en-US" sz="3600" b="1" dirty="0">
                <a:solidFill>
                  <a:srgbClr val="402E7F"/>
                </a:solidFill>
                <a:latin typeface="MiSans" pitchFamily="34" charset="0"/>
                <a:ea typeface="MiSans" pitchFamily="34" charset="-122"/>
                <a:cs typeface="MiSans" pitchFamily="34" charset="-120"/>
              </a:rPr>
              <a:t>03</a:t>
            </a:r>
            <a:endParaRPr lang="en-US" sz="1600" dirty="0"/>
          </a:p>
        </p:txBody>
      </p:sp>
      <p:pic>
        <p:nvPicPr>
          <p:cNvPr id="38" name="Image 3" descr="https://test-kimi-img.moonshot.cn/pub/slides/slides_tmpl/image/25-05-30-10:52:49-d0shr0c75iks832je6mg.png">    </p:cNvPr>
          <p:cNvPicPr>
            <a:picLocks noChangeAspect="1"/>
          </p:cNvPicPr>
          <p:nvPr/>
        </p:nvPicPr>
        <p:blipFill>
          <a:blip r:embed="rId4"/>
          <a:srcRect l="13082" r="5289" t="46098" b="33026"/>
          <a:stretch/>
        </p:blipFill>
        <p:spPr>
          <a:xfrm>
            <a:off x="-25400" y="5397500"/>
            <a:ext cx="5394960" cy="716280"/>
          </a:xfrm>
          <a:prstGeom prst="rect">
            <a:avLst/>
          </a:prstGeom>
        </p:spPr>
      </p:pic>
      <p:sp>
        <p:nvSpPr>
          <p:cNvPr id="39" name="Shape 33"/>
          <p:cNvSpPr/>
          <p:nvPr/>
        </p:nvSpPr>
        <p:spPr>
          <a:xfrm>
            <a:off x="-25400" y="5397500"/>
            <a:ext cx="12192635" cy="716280"/>
          </a:xfrm>
          <a:prstGeom prst="rect">
            <a:avLst/>
          </a:prstGeom>
          <a:solidFill>
            <a:srgbClr val="000000">
              <a:alpha val="0"/>
            </a:srgbClr>
          </a:solidFill>
          <a:ln w="19050">
            <a:solidFill>
              <a:srgbClr val="402E7F"/>
            </a:solidFill>
            <a:prstDash val="solid"/>
          </a:ln>
        </p:spPr>
      </p:sp>
      <p:sp>
        <p:nvSpPr>
          <p:cNvPr id="40" name="Text 34"/>
          <p:cNvSpPr/>
          <p:nvPr/>
        </p:nvSpPr>
        <p:spPr>
          <a:xfrm>
            <a:off x="-25400" y="5397500"/>
            <a:ext cx="12192635" cy="7162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41" name="Text 35"/>
          <p:cNvSpPr/>
          <p:nvPr/>
        </p:nvSpPr>
        <p:spPr>
          <a:xfrm>
            <a:off x="6357620" y="5555374"/>
            <a:ext cx="5008245" cy="402034"/>
          </a:xfrm>
          <a:prstGeom prst="rect">
            <a:avLst/>
          </a:prstGeom>
          <a:noFill/>
          <a:ln/>
        </p:spPr>
        <p:txBody>
          <a:bodyPr wrap="square" lIns="91440" tIns="45720" rIns="91440" bIns="45720" rtlCol="0" anchor="t">
            <a:spAutoFit/>
          </a:bodyPr>
          <a:lstStyle/>
          <a:p>
            <a:pPr algn="just" indent="0" marL="0">
              <a:lnSpc>
                <a:spcPct val="100000"/>
              </a:lnSpc>
              <a:buNone/>
            </a:pPr>
            <a:r>
              <a:rPr lang="en-US" sz="2400" b="1" dirty="0">
                <a:solidFill>
                  <a:srgbClr val="3E3A1C"/>
                </a:solidFill>
                <a:latin typeface="MiSans" pitchFamily="34" charset="0"/>
                <a:ea typeface="MiSans" pitchFamily="34" charset="-122"/>
                <a:cs typeface="MiSans" pitchFamily="34" charset="-120"/>
              </a:rPr>
              <a:t>总结与启示</a:t>
            </a:r>
            <a:endParaRPr lang="en-US" sz="1600" dirty="0"/>
          </a:p>
        </p:txBody>
      </p:sp>
      <p:sp>
        <p:nvSpPr>
          <p:cNvPr id="42" name="Text 36"/>
          <p:cNvSpPr/>
          <p:nvPr/>
        </p:nvSpPr>
        <p:spPr>
          <a:xfrm>
            <a:off x="5519420" y="5457141"/>
            <a:ext cx="772795" cy="620971"/>
          </a:xfrm>
          <a:prstGeom prst="rect">
            <a:avLst/>
          </a:prstGeom>
          <a:noFill/>
          <a:ln/>
        </p:spPr>
        <p:txBody>
          <a:bodyPr wrap="square" lIns="91440" tIns="45720" rIns="91440" bIns="45720" rtlCol="0" anchor="t"/>
          <a:lstStyle/>
          <a:p>
            <a:pPr algn="ctr" indent="0" marL="0">
              <a:lnSpc>
                <a:spcPct val="100000"/>
              </a:lnSpc>
              <a:buNone/>
            </a:pPr>
            <a:r>
              <a:rPr lang="en-US" sz="3600" b="1" dirty="0">
                <a:solidFill>
                  <a:srgbClr val="402E7F"/>
                </a:solidFill>
                <a:latin typeface="MiSans" pitchFamily="34" charset="0"/>
                <a:ea typeface="MiSans" pitchFamily="34" charset="-122"/>
                <a:cs typeface="MiSans" pitchFamily="34" charset="-120"/>
              </a:rPr>
              <a:t>05</a:t>
            </a:r>
            <a:endParaRPr lang="en-US" sz="1600" dirty="0"/>
          </a:p>
        </p:txBody>
      </p:sp>
      <p:pic>
        <p:nvPicPr>
          <p:cNvPr id="43" name="Image 4" descr="https://test-kimi-img.moonshot.cn/pub/slides/slides_tmpl/image/25-05-30-10:52:49-d0shr0c75iks832je6mg.png">    </p:cNvPr>
          <p:cNvPicPr>
            <a:picLocks noChangeAspect="1"/>
          </p:cNvPicPr>
          <p:nvPr/>
        </p:nvPicPr>
        <p:blipFill>
          <a:blip r:embed="rId5"/>
          <a:srcRect l="13082" r="5289" t="46098" b="33026"/>
          <a:stretch/>
        </p:blipFill>
        <p:spPr>
          <a:xfrm>
            <a:off x="6772275" y="3011170"/>
            <a:ext cx="5394960" cy="716280"/>
          </a:xfrm>
          <a:prstGeom prst="rect">
            <a:avLst/>
          </a:prstGeom>
        </p:spPr>
      </p:pic>
      <p:sp>
        <p:nvSpPr>
          <p:cNvPr id="44" name="Shape 37"/>
          <p:cNvSpPr/>
          <p:nvPr/>
        </p:nvSpPr>
        <p:spPr>
          <a:xfrm>
            <a:off x="-25400" y="3011170"/>
            <a:ext cx="12192635" cy="716280"/>
          </a:xfrm>
          <a:prstGeom prst="rect">
            <a:avLst/>
          </a:prstGeom>
          <a:solidFill>
            <a:srgbClr val="000000">
              <a:alpha val="0"/>
            </a:srgbClr>
          </a:solidFill>
          <a:ln w="19050">
            <a:solidFill>
              <a:srgbClr val="402E7F"/>
            </a:solidFill>
            <a:prstDash val="solid"/>
          </a:ln>
        </p:spPr>
      </p:sp>
      <p:sp>
        <p:nvSpPr>
          <p:cNvPr id="45" name="Text 38"/>
          <p:cNvSpPr/>
          <p:nvPr/>
        </p:nvSpPr>
        <p:spPr>
          <a:xfrm>
            <a:off x="-25400" y="3011170"/>
            <a:ext cx="12192635" cy="7162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46" name="Text 39"/>
          <p:cNvSpPr/>
          <p:nvPr/>
        </p:nvSpPr>
        <p:spPr>
          <a:xfrm>
            <a:off x="993140" y="3169044"/>
            <a:ext cx="5008245" cy="402034"/>
          </a:xfrm>
          <a:prstGeom prst="rect">
            <a:avLst/>
          </a:prstGeom>
          <a:noFill/>
          <a:ln/>
        </p:spPr>
        <p:txBody>
          <a:bodyPr wrap="square" lIns="91440" tIns="45720" rIns="91440" bIns="45720" rtlCol="0" anchor="t">
            <a:spAutoFit/>
          </a:bodyPr>
          <a:lstStyle/>
          <a:p>
            <a:pPr algn="ctr" indent="0" marL="0">
              <a:lnSpc>
                <a:spcPct val="100000"/>
              </a:lnSpc>
              <a:buNone/>
            </a:pPr>
            <a:r>
              <a:rPr lang="en-US" sz="2400" b="1" dirty="0">
                <a:solidFill>
                  <a:srgbClr val="4E4B22"/>
                </a:solidFill>
                <a:latin typeface="MiSans" pitchFamily="34" charset="0"/>
                <a:ea typeface="MiSans" pitchFamily="34" charset="-122"/>
                <a:cs typeface="MiSans" pitchFamily="34" charset="-120"/>
              </a:rPr>
              <a:t>内燃机的成熟与发展</a:t>
            </a:r>
            <a:endParaRPr lang="en-US" sz="1600" dirty="0"/>
          </a:p>
        </p:txBody>
      </p:sp>
      <p:sp>
        <p:nvSpPr>
          <p:cNvPr id="47" name="Text 40"/>
          <p:cNvSpPr/>
          <p:nvPr/>
        </p:nvSpPr>
        <p:spPr>
          <a:xfrm>
            <a:off x="154940" y="3070811"/>
            <a:ext cx="772795" cy="620971"/>
          </a:xfrm>
          <a:prstGeom prst="rect">
            <a:avLst/>
          </a:prstGeom>
          <a:noFill/>
          <a:ln/>
        </p:spPr>
        <p:txBody>
          <a:bodyPr wrap="square" lIns="91440" tIns="45720" rIns="91440" bIns="45720" rtlCol="0" anchor="t"/>
          <a:lstStyle/>
          <a:p>
            <a:pPr algn="ctr" indent="0" marL="0">
              <a:lnSpc>
                <a:spcPct val="100000"/>
              </a:lnSpc>
              <a:buNone/>
            </a:pPr>
            <a:r>
              <a:rPr lang="en-US" sz="3600" b="1" dirty="0">
                <a:solidFill>
                  <a:srgbClr val="402E7F"/>
                </a:solidFill>
                <a:latin typeface="MiSans" pitchFamily="34" charset="0"/>
                <a:ea typeface="MiSans" pitchFamily="34" charset="-122"/>
                <a:cs typeface="MiSans" pitchFamily="34" charset="-120"/>
              </a:rPr>
              <a:t>02</a:t>
            </a:r>
            <a:endParaRPr lang="en-US" sz="1600" dirty="0"/>
          </a:p>
        </p:txBody>
      </p:sp>
      <p:pic>
        <p:nvPicPr>
          <p:cNvPr id="48" name="Image 5" descr="https://test-kimi-img.moonshot.cn/pub/slides/slides_tmpl/image/25-05-30-10:52:49-d0shr0c75iks832je6mg.png">    </p:cNvPr>
          <p:cNvPicPr>
            <a:picLocks noChangeAspect="1"/>
          </p:cNvPicPr>
          <p:nvPr/>
        </p:nvPicPr>
        <p:blipFill>
          <a:blip r:embed="rId6"/>
          <a:srcRect l="13082" r="5289" t="46098" b="33026"/>
          <a:stretch/>
        </p:blipFill>
        <p:spPr>
          <a:xfrm>
            <a:off x="6772275" y="4601845"/>
            <a:ext cx="5394960" cy="716280"/>
          </a:xfrm>
          <a:prstGeom prst="rect">
            <a:avLst/>
          </a:prstGeom>
        </p:spPr>
      </p:pic>
      <p:sp>
        <p:nvSpPr>
          <p:cNvPr id="49" name="Shape 41"/>
          <p:cNvSpPr/>
          <p:nvPr/>
        </p:nvSpPr>
        <p:spPr>
          <a:xfrm>
            <a:off x="-25400" y="4601845"/>
            <a:ext cx="12192635" cy="716280"/>
          </a:xfrm>
          <a:prstGeom prst="rect">
            <a:avLst/>
          </a:prstGeom>
          <a:solidFill>
            <a:srgbClr val="000000">
              <a:alpha val="0"/>
            </a:srgbClr>
          </a:solidFill>
          <a:ln w="19050">
            <a:solidFill>
              <a:srgbClr val="402E7F"/>
            </a:solidFill>
            <a:prstDash val="solid"/>
          </a:ln>
        </p:spPr>
      </p:sp>
      <p:sp>
        <p:nvSpPr>
          <p:cNvPr id="50" name="Text 42"/>
          <p:cNvSpPr/>
          <p:nvPr/>
        </p:nvSpPr>
        <p:spPr>
          <a:xfrm>
            <a:off x="-25400" y="4601845"/>
            <a:ext cx="12192635" cy="7162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51" name="Text 43"/>
          <p:cNvSpPr/>
          <p:nvPr/>
        </p:nvSpPr>
        <p:spPr>
          <a:xfrm>
            <a:off x="993140" y="4759719"/>
            <a:ext cx="5008245" cy="402034"/>
          </a:xfrm>
          <a:prstGeom prst="rect">
            <a:avLst/>
          </a:prstGeom>
          <a:noFill/>
          <a:ln/>
        </p:spPr>
        <p:txBody>
          <a:bodyPr wrap="square" lIns="91440" tIns="45720" rIns="91440" bIns="45720" rtlCol="0" anchor="t">
            <a:spAutoFit/>
          </a:bodyPr>
          <a:lstStyle/>
          <a:p>
            <a:pPr algn="just" indent="0" marL="0">
              <a:lnSpc>
                <a:spcPct val="100000"/>
              </a:lnSpc>
              <a:buNone/>
            </a:pPr>
            <a:r>
              <a:rPr lang="en-US" sz="2400" b="1" dirty="0">
                <a:solidFill>
                  <a:srgbClr val="3E3A1C"/>
                </a:solidFill>
                <a:latin typeface="MiSans" pitchFamily="34" charset="0"/>
                <a:ea typeface="MiSans" pitchFamily="34" charset="-122"/>
                <a:cs typeface="MiSans" pitchFamily="34" charset="-120"/>
              </a:rPr>
              <a:t>内燃机的未来展望</a:t>
            </a:r>
            <a:endParaRPr lang="en-US" sz="1600" dirty="0"/>
          </a:p>
        </p:txBody>
      </p:sp>
      <p:sp>
        <p:nvSpPr>
          <p:cNvPr id="52" name="Text 44"/>
          <p:cNvSpPr/>
          <p:nvPr/>
        </p:nvSpPr>
        <p:spPr>
          <a:xfrm>
            <a:off x="154940" y="4661486"/>
            <a:ext cx="772795" cy="620971"/>
          </a:xfrm>
          <a:prstGeom prst="rect">
            <a:avLst/>
          </a:prstGeom>
          <a:noFill/>
          <a:ln/>
        </p:spPr>
        <p:txBody>
          <a:bodyPr wrap="square" lIns="91440" tIns="45720" rIns="91440" bIns="45720" rtlCol="0" anchor="t"/>
          <a:lstStyle/>
          <a:p>
            <a:pPr algn="ctr" indent="0" marL="0">
              <a:lnSpc>
                <a:spcPct val="100000"/>
              </a:lnSpc>
              <a:buNone/>
            </a:pPr>
            <a:r>
              <a:rPr lang="en-US" sz="3600" b="1" dirty="0">
                <a:solidFill>
                  <a:srgbClr val="402E7F"/>
                </a:solidFill>
                <a:latin typeface="MiSans" pitchFamily="34" charset="0"/>
                <a:ea typeface="MiSans" pitchFamily="34" charset="-122"/>
                <a:cs typeface="MiSans" pitchFamily="34" charset="-120"/>
              </a:rPr>
              <a:t>04</a:t>
            </a:r>
            <a:endParaRPr lang="en-US" sz="1600" dirty="0"/>
          </a:p>
        </p:txBody>
      </p:sp>
      <p:sp>
        <p:nvSpPr>
          <p:cNvPr id="53" name="Shape 45"/>
          <p:cNvSpPr/>
          <p:nvPr/>
        </p:nvSpPr>
        <p:spPr>
          <a:xfrm>
            <a:off x="3619500" y="828040"/>
            <a:ext cx="4953000" cy="923290"/>
          </a:xfrm>
          <a:prstGeom prst="rect">
            <a:avLst/>
          </a:prstGeom>
          <a:solidFill>
            <a:srgbClr val="000000">
              <a:alpha val="0"/>
            </a:srgbClr>
          </a:solidFill>
          <a:ln/>
        </p:spPr>
      </p:sp>
      <p:sp>
        <p:nvSpPr>
          <p:cNvPr id="54" name="Text 46"/>
          <p:cNvSpPr/>
          <p:nvPr/>
        </p:nvSpPr>
        <p:spPr>
          <a:xfrm>
            <a:off x="3619500" y="828040"/>
            <a:ext cx="4953000" cy="923290"/>
          </a:xfrm>
          <a:prstGeom prst="rect">
            <a:avLst/>
          </a:prstGeom>
          <a:noFill/>
          <a:ln/>
        </p:spPr>
        <p:txBody>
          <a:bodyPr wrap="square" lIns="46863" tIns="90043" rIns="90043" bIns="46863" rtlCol="0" anchor="b"/>
          <a:lstStyle/>
          <a:p>
            <a:pPr algn="ctr" indent="0" marL="0">
              <a:lnSpc>
                <a:spcPct val="100000"/>
              </a:lnSpc>
              <a:buNone/>
            </a:pPr>
            <a:r>
              <a:rPr lang="en-US" sz="5400" dirty="0">
                <a:solidFill>
                  <a:srgbClr val="1E1C0D"/>
                </a:solidFill>
                <a:latin typeface="MiSans" pitchFamily="34" charset="0"/>
                <a:ea typeface="MiSans" pitchFamily="34" charset="-122"/>
                <a:cs typeface="MiSans" pitchFamily="34" charset="-120"/>
              </a:rPr>
              <a:t>目录</a:t>
            </a:r>
            <a:endParaRPr lang="en-US" sz="1600" dirty="0"/>
          </a:p>
        </p:txBody>
      </p:sp>
      <p:sp>
        <p:nvSpPr>
          <p:cNvPr id="55" name="Shape 47"/>
          <p:cNvSpPr/>
          <p:nvPr/>
        </p:nvSpPr>
        <p:spPr>
          <a:xfrm>
            <a:off x="-35560" y="2216150"/>
            <a:ext cx="5396400" cy="716369"/>
          </a:xfrm>
          <a:prstGeom prst="rect">
            <a:avLst/>
          </a:prstGeom>
          <a:gradFill rotWithShape="1" flip="none">
            <a:gsLst>
              <a:gs pos="0">
                <a:srgbClr val="D7B1D4"/>
              </a:gs>
              <a:gs pos="34000">
                <a:srgbClr val="BC7DB7"/>
              </a:gs>
              <a:gs pos="100000">
                <a:srgbClr val="30225F"/>
              </a:gs>
            </a:gsLst>
            <a:lin ang="13500000" scaled="1"/>
          </a:gradFill>
          <a:ln/>
        </p:spPr>
      </p:sp>
      <p:sp>
        <p:nvSpPr>
          <p:cNvPr id="56" name="Text 48"/>
          <p:cNvSpPr/>
          <p:nvPr/>
        </p:nvSpPr>
        <p:spPr>
          <a:xfrm>
            <a:off x="-35560" y="2216150"/>
            <a:ext cx="5396400" cy="716369"/>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57" name="Shape 49"/>
          <p:cNvSpPr/>
          <p:nvPr/>
        </p:nvSpPr>
        <p:spPr>
          <a:xfrm>
            <a:off x="-35560" y="3806736"/>
            <a:ext cx="5396400" cy="716369"/>
          </a:xfrm>
          <a:prstGeom prst="rect">
            <a:avLst/>
          </a:prstGeom>
          <a:gradFill rotWithShape="1" flip="none">
            <a:gsLst>
              <a:gs pos="0">
                <a:srgbClr val="D7B1D4"/>
              </a:gs>
              <a:gs pos="34000">
                <a:srgbClr val="BC7DB7"/>
              </a:gs>
              <a:gs pos="100000">
                <a:srgbClr val="30225F"/>
              </a:gs>
            </a:gsLst>
            <a:lin ang="13500000" scaled="1"/>
          </a:gradFill>
          <a:ln/>
        </p:spPr>
      </p:sp>
      <p:sp>
        <p:nvSpPr>
          <p:cNvPr id="58" name="Text 50"/>
          <p:cNvSpPr/>
          <p:nvPr/>
        </p:nvSpPr>
        <p:spPr>
          <a:xfrm>
            <a:off x="-35560" y="3806736"/>
            <a:ext cx="5396400" cy="716369"/>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59" name="Shape 51"/>
          <p:cNvSpPr/>
          <p:nvPr/>
        </p:nvSpPr>
        <p:spPr>
          <a:xfrm>
            <a:off x="-35560" y="5397411"/>
            <a:ext cx="5396400" cy="716369"/>
          </a:xfrm>
          <a:prstGeom prst="rect">
            <a:avLst/>
          </a:prstGeom>
          <a:gradFill rotWithShape="1" flip="none">
            <a:gsLst>
              <a:gs pos="0">
                <a:srgbClr val="D7B1D4"/>
              </a:gs>
              <a:gs pos="34000">
                <a:srgbClr val="BC7DB7"/>
              </a:gs>
              <a:gs pos="100000">
                <a:srgbClr val="30225F"/>
              </a:gs>
            </a:gsLst>
            <a:lin ang="13500000" scaled="1"/>
          </a:gradFill>
          <a:ln/>
        </p:spPr>
      </p:sp>
      <p:sp>
        <p:nvSpPr>
          <p:cNvPr id="60" name="Text 52"/>
          <p:cNvSpPr/>
          <p:nvPr/>
        </p:nvSpPr>
        <p:spPr>
          <a:xfrm>
            <a:off x="-35560" y="5397411"/>
            <a:ext cx="5396400" cy="716369"/>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1" name="Shape 53"/>
          <p:cNvSpPr/>
          <p:nvPr/>
        </p:nvSpPr>
        <p:spPr>
          <a:xfrm>
            <a:off x="6770835" y="3011170"/>
            <a:ext cx="5396400" cy="716369"/>
          </a:xfrm>
          <a:prstGeom prst="rect">
            <a:avLst/>
          </a:prstGeom>
          <a:gradFill rotWithShape="1" flip="none">
            <a:gsLst>
              <a:gs pos="0">
                <a:srgbClr val="D7B1D4"/>
              </a:gs>
              <a:gs pos="34000">
                <a:srgbClr val="BC7DB7"/>
              </a:gs>
              <a:gs pos="100000">
                <a:srgbClr val="30225F"/>
              </a:gs>
            </a:gsLst>
            <a:lin ang="13500000" scaled="1"/>
          </a:gradFill>
          <a:ln/>
        </p:spPr>
      </p:sp>
      <p:sp>
        <p:nvSpPr>
          <p:cNvPr id="62" name="Text 54"/>
          <p:cNvSpPr/>
          <p:nvPr/>
        </p:nvSpPr>
        <p:spPr>
          <a:xfrm>
            <a:off x="6770835" y="3011170"/>
            <a:ext cx="5396400" cy="716369"/>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3" name="Shape 55"/>
          <p:cNvSpPr/>
          <p:nvPr/>
        </p:nvSpPr>
        <p:spPr>
          <a:xfrm>
            <a:off x="6770835" y="4601756"/>
            <a:ext cx="5396400" cy="716369"/>
          </a:xfrm>
          <a:prstGeom prst="rect">
            <a:avLst/>
          </a:prstGeom>
          <a:gradFill rotWithShape="1" flip="none">
            <a:gsLst>
              <a:gs pos="0">
                <a:srgbClr val="D7B1D4"/>
              </a:gs>
              <a:gs pos="34000">
                <a:srgbClr val="BC7DB7"/>
              </a:gs>
              <a:gs pos="100000">
                <a:srgbClr val="30225F"/>
              </a:gs>
            </a:gsLst>
            <a:lin ang="13500000" scaled="1"/>
          </a:gradFill>
          <a:ln/>
        </p:spPr>
      </p:sp>
      <p:sp>
        <p:nvSpPr>
          <p:cNvPr id="64" name="Text 56"/>
          <p:cNvSpPr/>
          <p:nvPr/>
        </p:nvSpPr>
        <p:spPr>
          <a:xfrm>
            <a:off x="6770835" y="4601756"/>
            <a:ext cx="5396400" cy="716369"/>
          </a:xfrm>
          <a:prstGeom prst="rect">
            <a:avLst/>
          </a:prstGeom>
          <a:noFill/>
          <a:ln/>
        </p:spPr>
        <p:txBody>
          <a:bodyPr wrap="square" lIns="45720" tIns="91440" rIns="91440" bIns="45720" rtlCol="0" anchor="ctr"/>
          <a:lstStyle/>
          <a:p>
            <a:pPr indent="0" marL="0">
              <a:lnSpc>
                <a:spcPct val="100000"/>
              </a:lnSpc>
              <a:buNone/>
            </a:pP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1863725" y="2687320"/>
            <a:ext cx="8464550" cy="2306955"/>
          </a:xfrm>
          <a:prstGeom prst="rect">
            <a:avLst/>
          </a:prstGeom>
          <a:solidFill>
            <a:srgbClr val="000000">
              <a:alpha val="0"/>
            </a:srgbClr>
          </a:solidFill>
          <a:ln/>
        </p:spPr>
      </p:sp>
      <p:sp>
        <p:nvSpPr>
          <p:cNvPr id="30" name="Text 28"/>
          <p:cNvSpPr/>
          <p:nvPr/>
        </p:nvSpPr>
        <p:spPr>
          <a:xfrm>
            <a:off x="1863725" y="2687320"/>
            <a:ext cx="8464550"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内燃机的诞生</a:t>
            </a:r>
            <a:endParaRPr lang="en-US" sz="1600" dirty="0"/>
          </a:p>
        </p:txBody>
      </p:sp>
      <p:sp>
        <p:nvSpPr>
          <p:cNvPr id="31" name="Text 29"/>
          <p:cNvSpPr/>
          <p:nvPr/>
        </p:nvSpPr>
        <p:spPr>
          <a:xfrm>
            <a:off x="2515235" y="1350010"/>
            <a:ext cx="7161530" cy="1206500"/>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01</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Text 2"/>
          <p:cNvSpPr/>
          <p:nvPr/>
        </p:nvSpPr>
        <p:spPr>
          <a:xfrm>
            <a:off x="582930" y="455295"/>
            <a:ext cx="10151745" cy="541734"/>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早期探索与发明</a:t>
            </a:r>
            <a:endParaRPr lang="en-US" sz="1600" dirty="0"/>
          </a:p>
        </p:txBody>
      </p:sp>
      <p:sp>
        <p:nvSpPr>
          <p:cNvPr id="5" name="Text 3"/>
          <p:cNvSpPr/>
          <p:nvPr/>
        </p:nvSpPr>
        <p:spPr>
          <a:xfrm>
            <a:off x="760730" y="2376805"/>
            <a:ext cx="3186430" cy="3565525"/>
          </a:xfrm>
          <a:prstGeom prst="rect">
            <a:avLst/>
          </a:prstGeom>
          <a:noFill/>
          <a:ln/>
        </p:spPr>
        <p:txBody>
          <a:bodyPr wrap="square" lIns="91440" tIns="45720" rIns="91440" bIns="45720" rtlCol="0" anchor="t"/>
          <a:lstStyle/>
          <a:p>
            <a:pPr algn="just" indent="0" marL="0">
              <a:lnSpc>
                <a:spcPct val="130000"/>
              </a:lnSpc>
              <a:buNone/>
            </a:pPr>
            <a:r>
              <a:rPr lang="en-US" sz="1800" dirty="0">
                <a:solidFill>
                  <a:srgbClr val="1E1C0D"/>
                </a:solidFill>
                <a:latin typeface="MiSans" pitchFamily="34" charset="0"/>
                <a:ea typeface="MiSans" pitchFamily="34" charset="-122"/>
                <a:cs typeface="MiSans" pitchFamily="34" charset="-120"/>
              </a:rPr>
              <a:t>17世纪，科学家们开始探索将燃料燃烧产生的能量转化为机械能的理论基础，为内燃机的诞生奠定了初步的科学设想，但受限于当时的科技水平，这些构想未能实现具体的应用，只是在理论上为后续的发展指明了方向。</a:t>
            </a:r>
            <a:endParaRPr lang="en-US" sz="1600" dirty="0"/>
          </a:p>
        </p:txBody>
      </p:sp>
      <p:sp>
        <p:nvSpPr>
          <p:cNvPr id="6" name="Text 4"/>
          <p:cNvSpPr/>
          <p:nvPr/>
        </p:nvSpPr>
        <p:spPr>
          <a:xfrm>
            <a:off x="760730" y="1565275"/>
            <a:ext cx="3185795" cy="402034"/>
          </a:xfrm>
          <a:prstGeom prst="rect">
            <a:avLst/>
          </a:prstGeom>
          <a:noFill/>
          <a:ln/>
        </p:spPr>
        <p:txBody>
          <a:bodyPr wrap="square" lIns="91440" tIns="45720" rIns="91440" bIns="45720" rtlCol="0" anchor="t">
            <a:spAutoFit/>
          </a:bodyPr>
          <a:lstStyle/>
          <a:p>
            <a:pPr algn="just" indent="0" marL="0">
              <a:lnSpc>
                <a:spcPct val="100000"/>
              </a:lnSpc>
              <a:buNone/>
            </a:pPr>
            <a:r>
              <a:rPr lang="en-US" sz="2400" b="1" dirty="0">
                <a:solidFill>
                  <a:srgbClr val="402E7F"/>
                </a:solidFill>
                <a:latin typeface="MiSans" pitchFamily="34" charset="0"/>
                <a:ea typeface="MiSans" pitchFamily="34" charset="-122"/>
                <a:cs typeface="MiSans" pitchFamily="34" charset="-120"/>
              </a:rPr>
              <a:t>早期理论与构想</a:t>
            </a:r>
            <a:endParaRPr lang="en-US" sz="1600" dirty="0"/>
          </a:p>
        </p:txBody>
      </p:sp>
      <p:sp>
        <p:nvSpPr>
          <p:cNvPr id="7" name="Shape 5"/>
          <p:cNvSpPr/>
          <p:nvPr/>
        </p:nvSpPr>
        <p:spPr>
          <a:xfrm flipH="1" flipV="1">
            <a:off x="-11430" y="6449060"/>
            <a:ext cx="12211685" cy="408940"/>
          </a:xfrm>
          <a:prstGeom prst="round2DiagRect">
            <a:avLst>
              <a:gd name="adj1" fmla="val 0"/>
              <a:gd name="adj2" fmla="val 0"/>
            </a:avLst>
          </a:prstGeom>
          <a:solidFill>
            <a:srgbClr val="402E7F"/>
          </a:solidFill>
          <a:ln/>
        </p:spPr>
      </p:sp>
      <p:sp>
        <p:nvSpPr>
          <p:cNvPr id="8" name="Text 6"/>
          <p:cNvSpPr/>
          <p:nvPr/>
        </p:nvSpPr>
        <p:spPr>
          <a:xfrm>
            <a:off x="-11430" y="6449060"/>
            <a:ext cx="12211685" cy="40894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Shape 7"/>
          <p:cNvSpPr/>
          <p:nvPr/>
        </p:nvSpPr>
        <p:spPr>
          <a:xfrm>
            <a:off x="4418330" y="1447800"/>
            <a:ext cx="215265" cy="214630"/>
          </a:xfrm>
          <a:prstGeom prst="ellipse">
            <a:avLst/>
          </a:prstGeom>
          <a:solidFill>
            <a:srgbClr val="402E7F"/>
          </a:solidFill>
          <a:ln/>
        </p:spPr>
      </p:sp>
      <p:sp>
        <p:nvSpPr>
          <p:cNvPr id="10" name="Text 8"/>
          <p:cNvSpPr/>
          <p:nvPr/>
        </p:nvSpPr>
        <p:spPr>
          <a:xfrm>
            <a:off x="4418330" y="1447800"/>
            <a:ext cx="215265" cy="21463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1" name="Shape 9"/>
          <p:cNvSpPr/>
          <p:nvPr/>
        </p:nvSpPr>
        <p:spPr>
          <a:xfrm>
            <a:off x="4415155" y="3568700"/>
            <a:ext cx="337185" cy="336550"/>
          </a:xfrm>
          <a:prstGeom prst="ellipse">
            <a:avLst/>
          </a:prstGeom>
          <a:solidFill>
            <a:srgbClr val="402E7F"/>
          </a:solidFill>
          <a:ln/>
        </p:spPr>
      </p:sp>
      <p:sp>
        <p:nvSpPr>
          <p:cNvPr id="12" name="Text 10"/>
          <p:cNvSpPr/>
          <p:nvPr/>
        </p:nvSpPr>
        <p:spPr>
          <a:xfrm>
            <a:off x="4415155" y="3568700"/>
            <a:ext cx="337185" cy="33655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3" name="Shape 11"/>
          <p:cNvSpPr/>
          <p:nvPr/>
        </p:nvSpPr>
        <p:spPr>
          <a:xfrm>
            <a:off x="4383405" y="1523365"/>
            <a:ext cx="7829550" cy="1828800"/>
          </a:xfrm>
          <a:custGeom>
            <a:avLst/>
            <a:gdLst/>
            <a:ahLst/>
            <a:cxnLst/>
            <a:rect l="l" t="t" r="r" b="b"/>
            <a:pathLst>
              <a:path w="7829550" h="1828800">
                <a:moveTo>
                  <a:pt x="0" y="914400"/>
                </a:moveTo>
                <a:cubicBezTo>
                  <a:pt x="0" y="409575"/>
                  <a:pt x="409575" y="0"/>
                  <a:pt x="914400" y="0"/>
                </a:cubicBezTo>
                <a:lnTo>
                  <a:pt x="7829550" y="0"/>
                </a:lnTo>
                <a:lnTo>
                  <a:pt x="7829550" y="1828800"/>
                </a:lnTo>
                <a:lnTo>
                  <a:pt x="914400" y="1828800"/>
                </a:lnTo>
                <a:cubicBezTo>
                  <a:pt x="409575" y="1828800"/>
                  <a:pt x="0" y="1419225"/>
                  <a:pt x="0" y="914400"/>
                </a:cubicBezTo>
                <a:close/>
              </a:path>
            </a:pathLst>
          </a:custGeom>
          <a:solidFill>
            <a:srgbClr val="402E7F"/>
          </a:solidFill>
          <a:ln/>
        </p:spPr>
      </p:sp>
      <p:sp>
        <p:nvSpPr>
          <p:cNvPr id="14" name="Text 12"/>
          <p:cNvSpPr/>
          <p:nvPr/>
        </p:nvSpPr>
        <p:spPr>
          <a:xfrm>
            <a:off x="4383405" y="1523365"/>
            <a:ext cx="7829550" cy="18288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5" name="Text 13"/>
          <p:cNvSpPr/>
          <p:nvPr/>
        </p:nvSpPr>
        <p:spPr>
          <a:xfrm>
            <a:off x="5048250" y="2110740"/>
            <a:ext cx="6749415" cy="960041"/>
          </a:xfrm>
          <a:prstGeom prst="rect">
            <a:avLst/>
          </a:prstGeom>
          <a:noFill/>
          <a:ln/>
        </p:spPr>
        <p:txBody>
          <a:bodyPr wrap="square" lIns="91440" tIns="45720" rIns="91440" bIns="45720" rtlCol="0" anchor="t">
            <a:spAutoFit/>
          </a:bodyPr>
          <a:lstStyle/>
          <a:p>
            <a:pPr algn="just" indent="0" marL="0">
              <a:lnSpc>
                <a:spcPct val="150000"/>
              </a:lnSpc>
              <a:buNone/>
            </a:pPr>
            <a:r>
              <a:rPr lang="en-US" sz="1400" dirty="0">
                <a:solidFill>
                  <a:srgbClr val="FFFFFF"/>
                </a:solidFill>
                <a:latin typeface="MiSans" pitchFamily="34" charset="0"/>
                <a:ea typeface="MiSans" pitchFamily="34" charset="-122"/>
                <a:cs typeface="MiSans" pitchFamily="34" charset="-120"/>
              </a:rPr>
              <a:t>1860年，法国工程师勒努瓦制造出第一台实用的内燃机，它以煤气为燃料，采用电点火，虽然效率较低，但标志着内燃机从理论走向实际应用，开启了内燃机发展的新纪元，为后续的技术改进提供了实践基础。</a:t>
            </a:r>
            <a:endParaRPr lang="en-US" sz="1600" dirty="0"/>
          </a:p>
        </p:txBody>
      </p:sp>
      <p:sp>
        <p:nvSpPr>
          <p:cNvPr id="16" name="Text 14"/>
          <p:cNvSpPr/>
          <p:nvPr/>
        </p:nvSpPr>
        <p:spPr>
          <a:xfrm>
            <a:off x="5048250" y="1704975"/>
            <a:ext cx="6750050" cy="340717"/>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FFFFFF"/>
                </a:solidFill>
                <a:latin typeface="MiSans" pitchFamily="34" charset="0"/>
                <a:ea typeface="MiSans" pitchFamily="34" charset="-122"/>
                <a:cs typeface="MiSans" pitchFamily="34" charset="-120"/>
              </a:rPr>
              <a:t>第一台原型机诞生</a:t>
            </a:r>
            <a:endParaRPr lang="en-US" sz="1600" dirty="0"/>
          </a:p>
        </p:txBody>
      </p:sp>
      <p:sp>
        <p:nvSpPr>
          <p:cNvPr id="17" name="Shape 15"/>
          <p:cNvSpPr/>
          <p:nvPr/>
        </p:nvSpPr>
        <p:spPr>
          <a:xfrm>
            <a:off x="4383405" y="3875405"/>
            <a:ext cx="7829550" cy="1828800"/>
          </a:xfrm>
          <a:custGeom>
            <a:avLst/>
            <a:gdLst/>
            <a:ahLst/>
            <a:cxnLst/>
            <a:rect l="l" t="t" r="r" b="b"/>
            <a:pathLst>
              <a:path w="7829550" h="1828800">
                <a:moveTo>
                  <a:pt x="0" y="914400"/>
                </a:moveTo>
                <a:cubicBezTo>
                  <a:pt x="0" y="409575"/>
                  <a:pt x="409575" y="0"/>
                  <a:pt x="914400" y="0"/>
                </a:cubicBezTo>
                <a:lnTo>
                  <a:pt x="7829550" y="0"/>
                </a:lnTo>
                <a:lnTo>
                  <a:pt x="7829550" y="1828800"/>
                </a:lnTo>
                <a:lnTo>
                  <a:pt x="914400" y="1828800"/>
                </a:lnTo>
                <a:cubicBezTo>
                  <a:pt x="409575" y="1828800"/>
                  <a:pt x="0" y="1419225"/>
                  <a:pt x="0" y="914400"/>
                </a:cubicBezTo>
                <a:close/>
              </a:path>
            </a:pathLst>
          </a:custGeom>
          <a:solidFill>
            <a:srgbClr val="402E7F"/>
          </a:solidFill>
          <a:ln/>
        </p:spPr>
      </p:sp>
      <p:sp>
        <p:nvSpPr>
          <p:cNvPr id="18" name="Text 16"/>
          <p:cNvSpPr/>
          <p:nvPr/>
        </p:nvSpPr>
        <p:spPr>
          <a:xfrm>
            <a:off x="4383405" y="3875405"/>
            <a:ext cx="7829550" cy="18288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9" name="Text 17"/>
          <p:cNvSpPr/>
          <p:nvPr/>
        </p:nvSpPr>
        <p:spPr>
          <a:xfrm>
            <a:off x="5048250" y="4462780"/>
            <a:ext cx="6749415" cy="960041"/>
          </a:xfrm>
          <a:prstGeom prst="rect">
            <a:avLst/>
          </a:prstGeom>
          <a:noFill/>
          <a:ln/>
        </p:spPr>
        <p:txBody>
          <a:bodyPr wrap="square" lIns="91440" tIns="45720" rIns="91440" bIns="45720" rtlCol="0" anchor="t">
            <a:spAutoFit/>
          </a:bodyPr>
          <a:lstStyle/>
          <a:p>
            <a:pPr algn="just" indent="0" marL="0">
              <a:lnSpc>
                <a:spcPct val="150000"/>
              </a:lnSpc>
              <a:buNone/>
            </a:pPr>
            <a:r>
              <a:rPr lang="en-US" sz="1400" dirty="0">
                <a:solidFill>
                  <a:srgbClr val="FFFFFF"/>
                </a:solidFill>
                <a:latin typeface="MiSans" pitchFamily="34" charset="0"/>
                <a:ea typeface="MiSans" pitchFamily="34" charset="-122"/>
                <a:cs typeface="MiSans" pitchFamily="34" charset="-120"/>
              </a:rPr>
              <a:t>1876年，德国工程师奥托发明了四冲程内燃机，这种发动机具有更高的效率和稳定性，其工作原理至今仍是大多数内燃机的基础，推动了内燃机技术的初步完善，使其逐渐具备了广泛应用于工业和交通领域的潜力。</a:t>
            </a:r>
            <a:endParaRPr lang="en-US" sz="1600" dirty="0"/>
          </a:p>
        </p:txBody>
      </p:sp>
      <p:sp>
        <p:nvSpPr>
          <p:cNvPr id="20" name="Text 18"/>
          <p:cNvSpPr/>
          <p:nvPr/>
        </p:nvSpPr>
        <p:spPr>
          <a:xfrm>
            <a:off x="5048250" y="4057015"/>
            <a:ext cx="6750050" cy="340717"/>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FFFFFF"/>
                </a:solidFill>
                <a:latin typeface="MiSans" pitchFamily="34" charset="0"/>
                <a:ea typeface="MiSans" pitchFamily="34" charset="-122"/>
                <a:cs typeface="MiSans" pitchFamily="34" charset="-120"/>
              </a:rPr>
              <a:t>技术初步完善</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1863725" y="2687320"/>
            <a:ext cx="8464550" cy="2306955"/>
          </a:xfrm>
          <a:prstGeom prst="rect">
            <a:avLst/>
          </a:prstGeom>
          <a:solidFill>
            <a:srgbClr val="000000">
              <a:alpha val="0"/>
            </a:srgbClr>
          </a:solidFill>
          <a:ln/>
        </p:spPr>
      </p:sp>
      <p:sp>
        <p:nvSpPr>
          <p:cNvPr id="30" name="Text 28"/>
          <p:cNvSpPr/>
          <p:nvPr/>
        </p:nvSpPr>
        <p:spPr>
          <a:xfrm>
            <a:off x="1863725" y="2687320"/>
            <a:ext cx="8464550"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内燃机的成熟与发展</a:t>
            </a:r>
            <a:endParaRPr lang="en-US" sz="1600" dirty="0"/>
          </a:p>
        </p:txBody>
      </p:sp>
      <p:sp>
        <p:nvSpPr>
          <p:cNvPr id="31" name="Text 29"/>
          <p:cNvSpPr/>
          <p:nvPr/>
        </p:nvSpPr>
        <p:spPr>
          <a:xfrm>
            <a:off x="2515235" y="1350010"/>
            <a:ext cx="7161530" cy="1206500"/>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02</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flipH="1" flipV="1" rot="16200000">
            <a:off x="4631055" y="-4632960"/>
            <a:ext cx="2919095" cy="12209145"/>
          </a:xfrm>
          <a:prstGeom prst="round2DiagRect">
            <a:avLst>
              <a:gd name="adj1" fmla="val 0"/>
              <a:gd name="adj2" fmla="val 0"/>
            </a:avLst>
          </a:prstGeom>
          <a:solidFill>
            <a:srgbClr val="402E7F"/>
          </a:solidFill>
          <a:ln/>
        </p:spPr>
      </p:sp>
      <p:sp>
        <p:nvSpPr>
          <p:cNvPr id="5" name="Text 3"/>
          <p:cNvSpPr/>
          <p:nvPr/>
        </p:nvSpPr>
        <p:spPr>
          <a:xfrm rot="16200000">
            <a:off x="4631055" y="-4632960"/>
            <a:ext cx="2919095" cy="1220914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Text 4"/>
          <p:cNvSpPr/>
          <p:nvPr/>
        </p:nvSpPr>
        <p:spPr>
          <a:xfrm>
            <a:off x="582930" y="455295"/>
            <a:ext cx="10151745" cy="541734"/>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FFFFFF"/>
                </a:solidFill>
                <a:latin typeface="MiSans" pitchFamily="34" charset="0"/>
                <a:ea typeface="MiSans" pitchFamily="34" charset="-122"/>
                <a:cs typeface="MiSans" pitchFamily="34" charset="-120"/>
              </a:rPr>
              <a:t>汽车领域的应用与推动</a:t>
            </a:r>
            <a:endParaRPr lang="en-US" sz="1600" dirty="0"/>
          </a:p>
        </p:txBody>
      </p:sp>
      <p:sp>
        <p:nvSpPr>
          <p:cNvPr id="7" name="Shape 5"/>
          <p:cNvSpPr/>
          <p:nvPr/>
        </p:nvSpPr>
        <p:spPr>
          <a:xfrm rot="5940000">
            <a:off x="292735" y="295275"/>
            <a:ext cx="558800" cy="558800"/>
          </a:xfrm>
          <a:prstGeom prst="donut">
            <a:avLst/>
          </a:prstGeom>
          <a:gradFill rotWithShape="1" flip="none">
            <a:gsLst>
              <a:gs pos="0">
                <a:srgbClr val="FFFFFF"/>
              </a:gs>
              <a:gs pos="54000">
                <a:srgbClr val="FFFFFF">
                  <a:alpha val="0"/>
                </a:srgbClr>
              </a:gs>
            </a:gsLst>
            <a:lin ang="18900000" scaled="1"/>
          </a:gradFill>
          <a:ln/>
        </p:spPr>
      </p:sp>
      <p:sp>
        <p:nvSpPr>
          <p:cNvPr id="8" name="Text 6"/>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9" name="Text 7"/>
          <p:cNvSpPr/>
          <p:nvPr/>
        </p:nvSpPr>
        <p:spPr>
          <a:xfrm>
            <a:off x="648970" y="1733550"/>
            <a:ext cx="7652385" cy="1267817"/>
          </a:xfrm>
          <a:prstGeom prst="rect">
            <a:avLst/>
          </a:prstGeom>
          <a:noFill/>
          <a:ln/>
        </p:spPr>
        <p:txBody>
          <a:bodyPr wrap="square" lIns="91440" tIns="45720" rIns="91440" bIns="45720" rtlCol="0" anchor="t">
            <a:spAutoFit/>
          </a:bodyPr>
          <a:lstStyle/>
          <a:p>
            <a:pPr algn="just" indent="0" marL="0">
              <a:lnSpc>
                <a:spcPct val="130000"/>
              </a:lnSpc>
              <a:buNone/>
            </a:pPr>
            <a:r>
              <a:rPr lang="en-US" sz="1600" dirty="0">
                <a:solidFill>
                  <a:srgbClr val="FFFFFF"/>
                </a:solidFill>
                <a:latin typeface="MiSans" pitchFamily="34" charset="0"/>
                <a:ea typeface="MiSans" pitchFamily="34" charset="-122"/>
                <a:cs typeface="MiSans" pitchFamily="34" charset="-120"/>
              </a:rPr>
              <a:t>19世纪末，随着内燃机技术的逐渐成熟，汽车工业开始兴起。卡尔·本茨和戴姆勒等人将内燃机应用于汽车制造，使汽车逐渐成为一种实用的交通工具，内燃机与汽车的结合不仅推动了汽车工业的发展，也为内燃机技术的进一步改进提供了广阔的应用场景和市场需求。</a:t>
            </a:r>
            <a:endParaRPr lang="en-US" sz="1600" dirty="0"/>
          </a:p>
        </p:txBody>
      </p:sp>
      <p:sp>
        <p:nvSpPr>
          <p:cNvPr id="10" name="Text 8"/>
          <p:cNvSpPr/>
          <p:nvPr/>
        </p:nvSpPr>
        <p:spPr>
          <a:xfrm>
            <a:off x="648970" y="1334135"/>
            <a:ext cx="7634715" cy="340717"/>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FFFFFF"/>
                </a:solidFill>
                <a:latin typeface="MiSans" pitchFamily="34" charset="0"/>
                <a:ea typeface="MiSans" pitchFamily="34" charset="-122"/>
                <a:cs typeface="MiSans" pitchFamily="34" charset="-120"/>
              </a:rPr>
              <a:t>汽车工业的兴起</a:t>
            </a:r>
            <a:endParaRPr lang="en-US" sz="1600" dirty="0"/>
          </a:p>
        </p:txBody>
      </p:sp>
      <p:pic>
        <p:nvPicPr>
          <p:cNvPr id="11" name="Image 0" descr="https://test-kimi-img.moonshot.cn/pub/slides/slides_tmpl/image/25-05-30-10:53:30-d0shrak75iks832je6vg.png">    </p:cNvPr>
          <p:cNvPicPr>
            <a:picLocks noChangeAspect="1"/>
          </p:cNvPicPr>
          <p:nvPr/>
        </p:nvPicPr>
        <p:blipFill>
          <a:blip r:embed="rId1"/>
          <a:srcRect l="48" r="48" t="0" b="0"/>
          <a:stretch/>
        </p:blipFill>
        <p:spPr>
          <a:xfrm>
            <a:off x="8419465" y="1526540"/>
            <a:ext cx="3337560" cy="4813300"/>
          </a:xfrm>
          <a:prstGeom prst="rect">
            <a:avLst/>
          </a:prstGeom>
        </p:spPr>
      </p:pic>
      <p:sp>
        <p:nvSpPr>
          <p:cNvPr id="12" name="Text 9"/>
          <p:cNvSpPr/>
          <p:nvPr/>
        </p:nvSpPr>
        <p:spPr>
          <a:xfrm>
            <a:off x="740410" y="3765550"/>
            <a:ext cx="3341370" cy="2494915"/>
          </a:xfrm>
          <a:prstGeom prst="rect">
            <a:avLst/>
          </a:prstGeom>
          <a:noFill/>
          <a:ln/>
        </p:spPr>
        <p:txBody>
          <a:bodyPr wrap="square" lIns="91440" tIns="45720" rIns="91440" bIns="45720" rtlCol="0" anchor="t"/>
          <a:lstStyle/>
          <a:p>
            <a:pPr algn="just" indent="0" marL="0">
              <a:lnSpc>
                <a:spcPct val="120000"/>
              </a:lnSpc>
              <a:buNone/>
            </a:pPr>
            <a:r>
              <a:rPr lang="en-US" sz="1600" dirty="0">
                <a:solidFill>
                  <a:srgbClr val="1E1C0D"/>
                </a:solidFill>
                <a:latin typeface="MiSans" pitchFamily="34" charset="0"/>
                <a:ea typeface="MiSans" pitchFamily="34" charset="-122"/>
                <a:cs typeface="MiSans" pitchFamily="34" charset="-120"/>
              </a:rPr>
              <a:t>20世纪初，内燃机在汽车领域的应用促进了其性能的不断提升。工程师们不断改进发动机的结构和燃烧过程，提高压缩比、优化燃料供给系统等，使发动机的功率和效率大幅提高，同时降低了油耗和排放，这些技术创新推动了内燃机在汽车领域的广泛应用，也使其成为现代交通的核心动力源。</a:t>
            </a:r>
            <a:endParaRPr lang="en-US" sz="1600" dirty="0"/>
          </a:p>
        </p:txBody>
      </p:sp>
      <p:sp>
        <p:nvSpPr>
          <p:cNvPr id="13" name="Text 10"/>
          <p:cNvSpPr/>
          <p:nvPr/>
        </p:nvSpPr>
        <p:spPr>
          <a:xfrm>
            <a:off x="740410" y="3091815"/>
            <a:ext cx="3333654" cy="340717"/>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402E7F"/>
                </a:solidFill>
                <a:latin typeface="MiSans" pitchFamily="34" charset="0"/>
                <a:ea typeface="MiSans" pitchFamily="34" charset="-122"/>
                <a:cs typeface="MiSans" pitchFamily="34" charset="-120"/>
              </a:rPr>
              <a:t>性能提升与技术创新</a:t>
            </a:r>
            <a:endParaRPr lang="en-US" sz="1600" dirty="0"/>
          </a:p>
        </p:txBody>
      </p:sp>
      <p:sp>
        <p:nvSpPr>
          <p:cNvPr id="14" name="Text 11"/>
          <p:cNvSpPr/>
          <p:nvPr/>
        </p:nvSpPr>
        <p:spPr>
          <a:xfrm>
            <a:off x="4707890" y="3765550"/>
            <a:ext cx="3341370" cy="2494915"/>
          </a:xfrm>
          <a:prstGeom prst="rect">
            <a:avLst/>
          </a:prstGeom>
          <a:noFill/>
          <a:ln/>
        </p:spPr>
        <p:txBody>
          <a:bodyPr wrap="square" lIns="91440" tIns="45720" rIns="91440" bIns="45720" rtlCol="0" anchor="t"/>
          <a:lstStyle/>
          <a:p>
            <a:pPr algn="just" indent="0" marL="0">
              <a:lnSpc>
                <a:spcPct val="120000"/>
              </a:lnSpc>
              <a:buNone/>
            </a:pPr>
            <a:r>
              <a:rPr lang="en-US" sz="1600" dirty="0">
                <a:solidFill>
                  <a:srgbClr val="1E1C0D"/>
                </a:solidFill>
                <a:latin typeface="MiSans" pitchFamily="34" charset="0"/>
                <a:ea typeface="MiSans" pitchFamily="34" charset="-122"/>
                <a:cs typeface="MiSans" pitchFamily="34" charset="-120"/>
              </a:rPr>
              <a:t>20世纪中叶，随着汽车工业的快速发展，内燃机的生产逐渐实现了标准化和大规模化。汽车制造商通过采用标准化的零部件和生产工艺，降低了生产成本，提高了生产效率，使内燃机汽车更加普及，同时也促进了内燃机技术的进一步完善和优化，形成了一个良性的发展循环。</a:t>
            </a:r>
            <a:endParaRPr lang="en-US" sz="1600" dirty="0"/>
          </a:p>
        </p:txBody>
      </p:sp>
      <p:sp>
        <p:nvSpPr>
          <p:cNvPr id="15" name="Text 12"/>
          <p:cNvSpPr/>
          <p:nvPr/>
        </p:nvSpPr>
        <p:spPr>
          <a:xfrm>
            <a:off x="4707890" y="3091815"/>
            <a:ext cx="3333654" cy="340717"/>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402E7F"/>
                </a:solidFill>
                <a:latin typeface="MiSans" pitchFamily="34" charset="0"/>
                <a:ea typeface="MiSans" pitchFamily="34" charset="-122"/>
                <a:cs typeface="MiSans" pitchFamily="34" charset="-120"/>
              </a:rPr>
              <a:t>标准化与大规模生产</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pic>
        <p:nvPicPr>
          <p:cNvPr id="4" name="Image 0" descr="https://test-kimi-img.moonshot.cn/pub/slides/slides_tmpl/image/25-05-30-10:53:37-d0shrcc75iks832je70g.png">    </p:cNvPr>
          <p:cNvPicPr>
            <a:picLocks noChangeAspect="1"/>
          </p:cNvPicPr>
          <p:nvPr/>
        </p:nvPicPr>
        <p:blipFill>
          <a:blip r:embed="rId1"/>
          <a:srcRect l="89" r="89" t="0" b="0"/>
          <a:stretch/>
        </p:blipFill>
        <p:spPr>
          <a:xfrm>
            <a:off x="748030" y="1678940"/>
            <a:ext cx="3578225" cy="4374515"/>
          </a:xfrm>
          <a:prstGeom prst="rect">
            <a:avLst/>
          </a:prstGeom>
        </p:spPr>
      </p:pic>
      <p:sp>
        <p:nvSpPr>
          <p:cNvPr id="5" name="Shape 2"/>
          <p:cNvSpPr/>
          <p:nvPr/>
        </p:nvSpPr>
        <p:spPr>
          <a:xfrm>
            <a:off x="3981450" y="5556885"/>
            <a:ext cx="668020" cy="727075"/>
          </a:xfrm>
          <a:prstGeom prst="roundRect">
            <a:avLst>
              <a:gd name="adj" fmla="val 10513"/>
            </a:avLst>
          </a:prstGeom>
          <a:solidFill>
            <a:srgbClr val="BC7DB7"/>
          </a:solidFill>
          <a:ln/>
        </p:spPr>
      </p:sp>
      <p:sp>
        <p:nvSpPr>
          <p:cNvPr id="6" name="Text 3"/>
          <p:cNvSpPr/>
          <p:nvPr/>
        </p:nvSpPr>
        <p:spPr>
          <a:xfrm>
            <a:off x="3981450" y="5556885"/>
            <a:ext cx="668020" cy="72707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7" name="Shape 4"/>
          <p:cNvSpPr/>
          <p:nvPr/>
        </p:nvSpPr>
        <p:spPr>
          <a:xfrm>
            <a:off x="4871720" y="2914015"/>
            <a:ext cx="3157220" cy="3151505"/>
          </a:xfrm>
          <a:prstGeom prst="roundRect">
            <a:avLst>
              <a:gd name="adj" fmla="val 10513"/>
            </a:avLst>
          </a:prstGeom>
          <a:solidFill>
            <a:srgbClr val="FFFFFF"/>
          </a:solidFill>
          <a:ln w="19050">
            <a:solidFill>
              <a:srgbClr val="D5CDED">
                <a:alpha val="43137"/>
              </a:srgbClr>
            </a:solidFill>
            <a:prstDash val="solid"/>
          </a:ln>
          <a:effectLst>
            <a:outerShdw sx="100000" sy="100000" kx="0" ky="0" algn="bl" rotWithShape="0" blurRad="190500" dist="71842" dir="2700000">
              <a:srgbClr val="bc7db7">
                <a:alpha val="10196"/>
              </a:srgbClr>
            </a:outerShdw>
          </a:effectLst>
        </p:spPr>
      </p:sp>
      <p:sp>
        <p:nvSpPr>
          <p:cNvPr id="8" name="Text 5"/>
          <p:cNvSpPr/>
          <p:nvPr/>
        </p:nvSpPr>
        <p:spPr>
          <a:xfrm>
            <a:off x="4871720" y="2914015"/>
            <a:ext cx="3157220" cy="315150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Shape 6"/>
          <p:cNvSpPr/>
          <p:nvPr/>
        </p:nvSpPr>
        <p:spPr>
          <a:xfrm>
            <a:off x="8293100" y="2939415"/>
            <a:ext cx="3157220" cy="3138805"/>
          </a:xfrm>
          <a:prstGeom prst="roundRect">
            <a:avLst>
              <a:gd name="adj" fmla="val 10513"/>
            </a:avLst>
          </a:prstGeom>
          <a:solidFill>
            <a:srgbClr val="FFFFFF"/>
          </a:solidFill>
          <a:ln w="19050">
            <a:solidFill>
              <a:srgbClr val="D5CDED">
                <a:alpha val="43137"/>
              </a:srgbClr>
            </a:solidFill>
            <a:prstDash val="solid"/>
          </a:ln>
          <a:effectLst>
            <a:outerShdw sx="100000" sy="100000" kx="0" ky="0" algn="bl" rotWithShape="0" blurRad="190500" dist="71842" dir="2700000">
              <a:srgbClr val="bc7db7">
                <a:alpha val="10196"/>
              </a:srgbClr>
            </a:outerShdw>
          </a:effectLst>
        </p:spPr>
      </p:sp>
      <p:sp>
        <p:nvSpPr>
          <p:cNvPr id="10" name="Text 7"/>
          <p:cNvSpPr/>
          <p:nvPr/>
        </p:nvSpPr>
        <p:spPr>
          <a:xfrm>
            <a:off x="8293100" y="2939415"/>
            <a:ext cx="3157220" cy="313880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1" name="Shape 8"/>
          <p:cNvSpPr/>
          <p:nvPr/>
        </p:nvSpPr>
        <p:spPr>
          <a:xfrm rot="16200000">
            <a:off x="7311390" y="-882650"/>
            <a:ext cx="199390" cy="5166995"/>
          </a:xfrm>
          <a:prstGeom prst="roundRect">
            <a:avLst>
              <a:gd name="adj" fmla="val 50000"/>
            </a:avLst>
          </a:prstGeom>
          <a:gradFill rotWithShape="1" flip="none">
            <a:gsLst>
              <a:gs pos="28000">
                <a:srgbClr val="D5CDED">
                  <a:alpha val="12000"/>
                </a:srgbClr>
              </a:gs>
              <a:gs pos="100000">
                <a:srgbClr val="402E7F"/>
              </a:gs>
            </a:gsLst>
            <a:lin ang="16200000" scaled="1"/>
          </a:gradFill>
          <a:ln/>
        </p:spPr>
      </p:sp>
      <p:sp>
        <p:nvSpPr>
          <p:cNvPr id="12" name="Text 9"/>
          <p:cNvSpPr/>
          <p:nvPr/>
        </p:nvSpPr>
        <p:spPr>
          <a:xfrm rot="16200000">
            <a:off x="7311390" y="-882650"/>
            <a:ext cx="199390" cy="516699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3" name="Text 10"/>
          <p:cNvSpPr/>
          <p:nvPr/>
        </p:nvSpPr>
        <p:spPr>
          <a:xfrm>
            <a:off x="4802505" y="1123315"/>
            <a:ext cx="4800600" cy="402034"/>
          </a:xfrm>
          <a:prstGeom prst="rect">
            <a:avLst/>
          </a:prstGeom>
          <a:noFill/>
          <a:ln/>
        </p:spPr>
        <p:txBody>
          <a:bodyPr wrap="square" lIns="91440" tIns="45720" rIns="91440" bIns="45720" rtlCol="0" anchor="t">
            <a:spAutoFit/>
          </a:bodyPr>
          <a:lstStyle/>
          <a:p>
            <a:pPr algn="just" indent="0" marL="0">
              <a:lnSpc>
                <a:spcPct val="100000"/>
              </a:lnSpc>
              <a:buNone/>
            </a:pPr>
            <a:r>
              <a:rPr lang="en-US" sz="2400" b="1" dirty="0">
                <a:solidFill>
                  <a:srgbClr val="402E7F"/>
                </a:solidFill>
                <a:latin typeface="MiSans" pitchFamily="34" charset="0"/>
                <a:ea typeface="MiSans" pitchFamily="34" charset="-122"/>
                <a:cs typeface="MiSans" pitchFamily="34" charset="-120"/>
              </a:rPr>
              <a:t>航空领域的应用</a:t>
            </a:r>
            <a:endParaRPr lang="en-US" sz="1600" dirty="0"/>
          </a:p>
        </p:txBody>
      </p:sp>
      <p:sp>
        <p:nvSpPr>
          <p:cNvPr id="14" name="Text 11"/>
          <p:cNvSpPr/>
          <p:nvPr/>
        </p:nvSpPr>
        <p:spPr>
          <a:xfrm>
            <a:off x="4802505" y="1839595"/>
            <a:ext cx="6647815" cy="1057672"/>
          </a:xfrm>
          <a:prstGeom prst="rect">
            <a:avLst/>
          </a:prstGeom>
          <a:noFill/>
          <a:ln/>
        </p:spPr>
        <p:txBody>
          <a:bodyPr wrap="square" lIns="91440" tIns="45720" rIns="91440" bIns="45720" rtlCol="0" anchor="t">
            <a:spAutoFit/>
          </a:bodyPr>
          <a:lstStyle/>
          <a:p>
            <a:pPr algn="just" indent="0" marL="0">
              <a:lnSpc>
                <a:spcPct val="120000"/>
              </a:lnSpc>
              <a:buNone/>
            </a:pPr>
            <a:r>
              <a:rPr lang="en-US" sz="1400" dirty="0">
                <a:solidFill>
                  <a:srgbClr val="333333"/>
                </a:solidFill>
                <a:latin typeface="MiSans" pitchFamily="34" charset="0"/>
                <a:ea typeface="MiSans" pitchFamily="34" charset="-122"/>
                <a:cs typeface="MiSans" pitchFamily="34" charset="-120"/>
              </a:rPr>
              <a:t>20世纪初，内燃机开始应用于航空领域，推动了航空技术的发展。早期的飞机发动机多采用活塞式内燃机，这种发动机具有结构简单、可靠性高的特点，能够为飞机提供足够的动力，使飞机能够实现较远距离的飞行，内燃机在航空领域的应用不仅促进了航空工业的兴起，也为内燃机技术的进一步发展提供了新的挑战和机遇。</a:t>
            </a:r>
            <a:endParaRPr lang="en-US" sz="1600" dirty="0"/>
          </a:p>
        </p:txBody>
      </p:sp>
      <p:sp>
        <p:nvSpPr>
          <p:cNvPr id="15" name="Text 12"/>
          <p:cNvSpPr/>
          <p:nvPr/>
        </p:nvSpPr>
        <p:spPr>
          <a:xfrm>
            <a:off x="5049520" y="2997200"/>
            <a:ext cx="2846705" cy="340717"/>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402E7F"/>
                </a:solidFill>
                <a:latin typeface="MiSans" pitchFamily="34" charset="0"/>
                <a:ea typeface="MiSans" pitchFamily="34" charset="-122"/>
                <a:cs typeface="MiSans" pitchFamily="34" charset="-120"/>
              </a:rPr>
              <a:t>船舶动力的变革</a:t>
            </a:r>
            <a:endParaRPr lang="en-US" sz="1600" dirty="0"/>
          </a:p>
        </p:txBody>
      </p:sp>
      <p:sp>
        <p:nvSpPr>
          <p:cNvPr id="16" name="Text 13"/>
          <p:cNvSpPr/>
          <p:nvPr/>
        </p:nvSpPr>
        <p:spPr>
          <a:xfrm>
            <a:off x="5048250" y="3686175"/>
            <a:ext cx="2846070" cy="2099667"/>
          </a:xfrm>
          <a:prstGeom prst="rect">
            <a:avLst/>
          </a:prstGeom>
          <a:noFill/>
          <a:ln/>
        </p:spPr>
        <p:txBody>
          <a:bodyPr wrap="square" lIns="91440" tIns="45720" rIns="91440" bIns="45720" rtlCol="0" anchor="t">
            <a:spAutoFit/>
          </a:bodyPr>
          <a:lstStyle/>
          <a:p>
            <a:pPr algn="just" indent="0" marL="0">
              <a:lnSpc>
                <a:spcPct val="120000"/>
              </a:lnSpc>
              <a:buNone/>
            </a:pPr>
            <a:r>
              <a:rPr lang="en-US" sz="1200" dirty="0">
                <a:solidFill>
                  <a:srgbClr val="333333"/>
                </a:solidFill>
                <a:latin typeface="MiSans" pitchFamily="34" charset="0"/>
                <a:ea typeface="MiSans" pitchFamily="34" charset="-122"/>
                <a:cs typeface="MiSans" pitchFamily="34" charset="-120"/>
              </a:rPr>
              <a:t>20世纪中叶以后，内燃机逐渐成为船舶动力的重要选择之一。与传统的蒸汽机相比，内燃机具有更高的效率、更低的燃油消耗和更小的体积等优点，使其在船舶动力领域得到了广泛应用，推动了船舶工业的现代化发展，同时也促使内燃机技术不断适应船舶动力的特殊需求，如大功率、高可靠性等。</a:t>
            </a:r>
            <a:endParaRPr lang="en-US" sz="1600" dirty="0"/>
          </a:p>
        </p:txBody>
      </p:sp>
      <p:sp>
        <p:nvSpPr>
          <p:cNvPr id="17" name="Text 14"/>
          <p:cNvSpPr/>
          <p:nvPr/>
        </p:nvSpPr>
        <p:spPr>
          <a:xfrm>
            <a:off x="8425815" y="2997200"/>
            <a:ext cx="2846705" cy="340717"/>
          </a:xfrm>
          <a:prstGeom prst="rect">
            <a:avLst/>
          </a:prstGeom>
          <a:noFill/>
          <a:ln/>
        </p:spPr>
        <p:txBody>
          <a:bodyPr wrap="square" lIns="91440" tIns="45720" rIns="91440" bIns="45720" rtlCol="0" anchor="t">
            <a:spAutoFit/>
          </a:bodyPr>
          <a:lstStyle/>
          <a:p>
            <a:pPr algn="just" indent="0" marL="0">
              <a:lnSpc>
                <a:spcPct val="100000"/>
              </a:lnSpc>
              <a:buNone/>
            </a:pPr>
            <a:r>
              <a:rPr lang="en-US" sz="2000" b="1" dirty="0">
                <a:solidFill>
                  <a:srgbClr val="402E7F"/>
                </a:solidFill>
                <a:latin typeface="MiSans" pitchFamily="34" charset="0"/>
                <a:ea typeface="MiSans" pitchFamily="34" charset="-122"/>
                <a:cs typeface="MiSans" pitchFamily="34" charset="-120"/>
              </a:rPr>
              <a:t>工业动力的多样化</a:t>
            </a:r>
            <a:endParaRPr lang="en-US" sz="1600" dirty="0"/>
          </a:p>
        </p:txBody>
      </p:sp>
      <p:sp>
        <p:nvSpPr>
          <p:cNvPr id="18" name="Text 15"/>
          <p:cNvSpPr/>
          <p:nvPr/>
        </p:nvSpPr>
        <p:spPr>
          <a:xfrm>
            <a:off x="8424545" y="3686175"/>
            <a:ext cx="2846070" cy="2624534"/>
          </a:xfrm>
          <a:prstGeom prst="rect">
            <a:avLst/>
          </a:prstGeom>
          <a:noFill/>
          <a:ln/>
        </p:spPr>
        <p:txBody>
          <a:bodyPr wrap="square" lIns="91440" tIns="45720" rIns="91440" bIns="45720" rtlCol="0" anchor="t">
            <a:spAutoFit/>
          </a:bodyPr>
          <a:lstStyle/>
          <a:p>
            <a:pPr algn="just" indent="0" marL="0">
              <a:lnSpc>
                <a:spcPct val="120000"/>
              </a:lnSpc>
              <a:buNone/>
            </a:pPr>
            <a:r>
              <a:rPr lang="en-US" sz="1200" dirty="0">
                <a:solidFill>
                  <a:srgbClr val="333333"/>
                </a:solidFill>
                <a:latin typeface="MiSans" pitchFamily="34" charset="0"/>
                <a:ea typeface="MiSans" pitchFamily="34" charset="-122"/>
                <a:cs typeface="MiSans" pitchFamily="34" charset="-120"/>
              </a:rPr>
              <a:t>内燃机还在工业领域得到了广泛应用，如发电、工程机械等领域。在发电领域，内燃机发电机组具有启动迅速、运行灵活等优点，能够满足一些特殊场合的应急供电需求；在工程机械领域，内燃机为各种工程机械提供了强大的动力支持，推动了工业生产的机械化和自动化进程，内燃机在这些领域的应用进一步拓展了其技术应用范围，促进了技术的多样化发展。</a:t>
            </a:r>
            <a:endParaRPr lang="en-US" sz="1600" dirty="0"/>
          </a:p>
        </p:txBody>
      </p:sp>
      <p:sp>
        <p:nvSpPr>
          <p:cNvPr id="19" name="Text 16"/>
          <p:cNvSpPr/>
          <p:nvPr/>
        </p:nvSpPr>
        <p:spPr>
          <a:xfrm>
            <a:off x="582930" y="455295"/>
            <a:ext cx="10151745" cy="541734"/>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其他领域的拓展</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1863725" y="2687320"/>
            <a:ext cx="8464550" cy="2306955"/>
          </a:xfrm>
          <a:prstGeom prst="rect">
            <a:avLst/>
          </a:prstGeom>
          <a:solidFill>
            <a:srgbClr val="000000">
              <a:alpha val="0"/>
            </a:srgbClr>
          </a:solidFill>
          <a:ln/>
        </p:spPr>
      </p:sp>
      <p:sp>
        <p:nvSpPr>
          <p:cNvPr id="30" name="Text 28"/>
          <p:cNvSpPr/>
          <p:nvPr/>
        </p:nvSpPr>
        <p:spPr>
          <a:xfrm>
            <a:off x="1863725" y="2687320"/>
            <a:ext cx="8464550"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内燃机的现代变革</a:t>
            </a:r>
            <a:endParaRPr lang="en-US" sz="1600" dirty="0"/>
          </a:p>
        </p:txBody>
      </p:sp>
      <p:sp>
        <p:nvSpPr>
          <p:cNvPr id="31" name="Text 29"/>
          <p:cNvSpPr/>
          <p:nvPr/>
        </p:nvSpPr>
        <p:spPr>
          <a:xfrm>
            <a:off x="2515235" y="1350010"/>
            <a:ext cx="7161530" cy="1206500"/>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03</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Text 2"/>
          <p:cNvSpPr/>
          <p:nvPr/>
        </p:nvSpPr>
        <p:spPr>
          <a:xfrm>
            <a:off x="582930" y="455295"/>
            <a:ext cx="10151745" cy="541734"/>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环保与节能技术的发展</a:t>
            </a:r>
            <a:endParaRPr lang="en-US" sz="1600" dirty="0"/>
          </a:p>
        </p:txBody>
      </p:sp>
      <p:sp>
        <p:nvSpPr>
          <p:cNvPr id="5" name="Shape 3"/>
          <p:cNvSpPr/>
          <p:nvPr/>
        </p:nvSpPr>
        <p:spPr>
          <a:xfrm flipH="1" flipV="1">
            <a:off x="-11430" y="6449060"/>
            <a:ext cx="12211685" cy="408940"/>
          </a:xfrm>
          <a:prstGeom prst="round2DiagRect">
            <a:avLst>
              <a:gd name="adj1" fmla="val 0"/>
              <a:gd name="adj2" fmla="val 0"/>
            </a:avLst>
          </a:prstGeom>
          <a:solidFill>
            <a:srgbClr val="402E7F"/>
          </a:solidFill>
          <a:ln/>
        </p:spPr>
      </p:sp>
      <p:sp>
        <p:nvSpPr>
          <p:cNvPr id="6" name="Text 4"/>
          <p:cNvSpPr/>
          <p:nvPr/>
        </p:nvSpPr>
        <p:spPr>
          <a:xfrm>
            <a:off x="-11430" y="6449060"/>
            <a:ext cx="12211685" cy="40894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7" name="Text 5"/>
          <p:cNvSpPr/>
          <p:nvPr/>
        </p:nvSpPr>
        <p:spPr>
          <a:xfrm>
            <a:off x="801370" y="3879850"/>
            <a:ext cx="3501390" cy="526415"/>
          </a:xfrm>
          <a:prstGeom prst="rect">
            <a:avLst/>
          </a:prstGeom>
          <a:noFill/>
          <a:ln/>
        </p:spPr>
        <p:txBody>
          <a:bodyPr wrap="square" lIns="91440" tIns="45720" rIns="91440" bIns="45720" rtlCol="0" anchor="t"/>
          <a:lstStyle/>
          <a:p>
            <a:pPr algn="just" indent="0" marL="0">
              <a:lnSpc>
                <a:spcPct val="100000"/>
              </a:lnSpc>
              <a:buNone/>
            </a:pPr>
            <a:r>
              <a:rPr lang="en-US" sz="1800" b="1" dirty="0">
                <a:solidFill>
                  <a:srgbClr val="402E7F"/>
                </a:solidFill>
                <a:latin typeface="MiSans" pitchFamily="34" charset="0"/>
                <a:ea typeface="MiSans" pitchFamily="34" charset="-122"/>
                <a:cs typeface="MiSans" pitchFamily="34" charset="-120"/>
              </a:rPr>
              <a:t>节能技术的应用</a:t>
            </a:r>
            <a:endParaRPr lang="en-US" sz="1600" dirty="0"/>
          </a:p>
        </p:txBody>
      </p:sp>
      <p:sp>
        <p:nvSpPr>
          <p:cNvPr id="8" name="Text 6"/>
          <p:cNvSpPr/>
          <p:nvPr/>
        </p:nvSpPr>
        <p:spPr>
          <a:xfrm>
            <a:off x="801370" y="4247515"/>
            <a:ext cx="3501390" cy="2004695"/>
          </a:xfrm>
          <a:prstGeom prst="rect">
            <a:avLst/>
          </a:prstGeom>
          <a:noFill/>
          <a:ln/>
        </p:spPr>
        <p:txBody>
          <a:bodyPr wrap="square" lIns="91440" tIns="45720" rIns="91440" bIns="45720" rtlCol="0" anchor="t"/>
          <a:lstStyle/>
          <a:p>
            <a:pPr algn="just" indent="0" marL="0">
              <a:lnSpc>
                <a:spcPct val="150000"/>
              </a:lnSpc>
              <a:buNone/>
            </a:pPr>
            <a:r>
              <a:rPr lang="en-US" sz="1400" dirty="0">
                <a:solidFill>
                  <a:srgbClr val="1E1C0D"/>
                </a:solidFill>
                <a:latin typeface="MiSans" pitchFamily="34" charset="0"/>
                <a:ea typeface="MiSans" pitchFamily="34" charset="-122"/>
                <a:cs typeface="MiSans" pitchFamily="34" charset="-120"/>
              </a:rPr>
              <a:t>为了提高能源利用效率，内燃机领域也不断涌现出各种节能技术。如涡轮增压技术、缸内直喷技术等，这些技术能够提高发动机的燃烧效率，降低燃油消耗，使内燃机在满足动力需求的同时，更好地实现节能目标，对于应对全球能源危机具有重要意义。</a:t>
            </a:r>
            <a:endParaRPr lang="en-US" sz="1600" dirty="0"/>
          </a:p>
        </p:txBody>
      </p:sp>
      <p:pic>
        <p:nvPicPr>
          <p:cNvPr id="9" name="Image 0" descr="https://test-kimi-img.moonshot.cn/pub/slides/slides_tmpl/image/25-05-30-10:53:38-d0shrck75iks832je710.png">    </p:cNvPr>
          <p:cNvPicPr>
            <a:picLocks noChangeAspect="1"/>
          </p:cNvPicPr>
          <p:nvPr/>
        </p:nvPicPr>
        <p:blipFill>
          <a:blip r:embed="rId1"/>
          <a:srcRect l="0" r="0" t="9" b="9"/>
          <a:stretch/>
        </p:blipFill>
        <p:spPr>
          <a:xfrm>
            <a:off x="762000" y="1295400"/>
            <a:ext cx="3500755" cy="2362200"/>
          </a:xfrm>
          <a:prstGeom prst="rect">
            <a:avLst/>
          </a:prstGeom>
        </p:spPr>
      </p:pic>
      <p:sp>
        <p:nvSpPr>
          <p:cNvPr id="10" name="Text 7"/>
          <p:cNvSpPr/>
          <p:nvPr/>
        </p:nvSpPr>
        <p:spPr>
          <a:xfrm>
            <a:off x="7969250" y="3879850"/>
            <a:ext cx="3501390" cy="526415"/>
          </a:xfrm>
          <a:prstGeom prst="rect">
            <a:avLst/>
          </a:prstGeom>
          <a:noFill/>
          <a:ln/>
        </p:spPr>
        <p:txBody>
          <a:bodyPr wrap="square" lIns="91440" tIns="45720" rIns="91440" bIns="45720" rtlCol="0" anchor="t"/>
          <a:lstStyle/>
          <a:p>
            <a:pPr algn="just" indent="0" marL="0">
              <a:lnSpc>
                <a:spcPct val="100000"/>
              </a:lnSpc>
              <a:buNone/>
            </a:pPr>
            <a:r>
              <a:rPr lang="en-US" sz="1800" b="1" dirty="0">
                <a:solidFill>
                  <a:srgbClr val="402E7F"/>
                </a:solidFill>
                <a:latin typeface="MiSans" pitchFamily="34" charset="0"/>
                <a:ea typeface="MiSans" pitchFamily="34" charset="-122"/>
                <a:cs typeface="MiSans" pitchFamily="34" charset="-120"/>
              </a:rPr>
              <a:t>新能源内燃机的探索</a:t>
            </a:r>
            <a:endParaRPr lang="en-US" sz="1600" dirty="0"/>
          </a:p>
        </p:txBody>
      </p:sp>
      <p:sp>
        <p:nvSpPr>
          <p:cNvPr id="11" name="Text 8"/>
          <p:cNvSpPr/>
          <p:nvPr/>
        </p:nvSpPr>
        <p:spPr>
          <a:xfrm>
            <a:off x="7969250" y="4247515"/>
            <a:ext cx="3501390" cy="2004695"/>
          </a:xfrm>
          <a:prstGeom prst="rect">
            <a:avLst/>
          </a:prstGeom>
          <a:noFill/>
          <a:ln/>
        </p:spPr>
        <p:txBody>
          <a:bodyPr wrap="square" lIns="91440" tIns="45720" rIns="91440" bIns="45720" rtlCol="0" anchor="t"/>
          <a:lstStyle/>
          <a:p>
            <a:pPr algn="just" indent="0" marL="0">
              <a:lnSpc>
                <a:spcPct val="150000"/>
              </a:lnSpc>
              <a:buNone/>
            </a:pPr>
            <a:r>
              <a:rPr lang="en-US" sz="1400" dirty="0">
                <a:solidFill>
                  <a:srgbClr val="1E1C0D"/>
                </a:solidFill>
                <a:latin typeface="MiSans" pitchFamily="34" charset="0"/>
                <a:ea typeface="MiSans" pitchFamily="34" charset="-122"/>
                <a:cs typeface="MiSans" pitchFamily="34" charset="-120"/>
              </a:rPr>
              <a:t>近年来，随着新能源技术的发展，内燃机领域也开始探索与新能源的结合。例如，氢内燃机、天然气内燃机等新能源内燃机的研究和应用逐渐兴起，这些新型内燃机具有更低的碳排放甚至零碳排放的潜力，为内燃机的未来发展提供了新的方向，同时也体现了内燃机技术在适应能源转型过程中的灵活性和创新性。</a:t>
            </a:r>
            <a:endParaRPr lang="en-US" sz="1600" dirty="0"/>
          </a:p>
        </p:txBody>
      </p:sp>
      <p:pic>
        <p:nvPicPr>
          <p:cNvPr id="12" name="Image 1" descr="https://test-kimi-img.moonshot.cn/pub/slides/slides_tmpl/image/25-05-30-10:53:39-d0shrcs75iks832je720.png">    </p:cNvPr>
          <p:cNvPicPr>
            <a:picLocks noChangeAspect="1"/>
          </p:cNvPicPr>
          <p:nvPr/>
        </p:nvPicPr>
        <p:blipFill>
          <a:blip r:embed="rId2"/>
          <a:srcRect l="0" r="0" t="9" b="9"/>
          <a:stretch/>
        </p:blipFill>
        <p:spPr>
          <a:xfrm>
            <a:off x="7929880" y="1295400"/>
            <a:ext cx="3500755" cy="2362200"/>
          </a:xfrm>
          <a:prstGeom prst="rect">
            <a:avLst/>
          </a:prstGeom>
        </p:spPr>
      </p:pic>
      <p:sp>
        <p:nvSpPr>
          <p:cNvPr id="13" name="Text 9"/>
          <p:cNvSpPr/>
          <p:nvPr/>
        </p:nvSpPr>
        <p:spPr>
          <a:xfrm>
            <a:off x="4415155" y="1295400"/>
            <a:ext cx="3501390" cy="526415"/>
          </a:xfrm>
          <a:prstGeom prst="rect">
            <a:avLst/>
          </a:prstGeom>
          <a:noFill/>
          <a:ln/>
        </p:spPr>
        <p:txBody>
          <a:bodyPr wrap="square" lIns="91440" tIns="45720" rIns="91440" bIns="45720" rtlCol="0" anchor="t"/>
          <a:lstStyle/>
          <a:p>
            <a:pPr algn="just" indent="0" marL="0">
              <a:lnSpc>
                <a:spcPct val="100000"/>
              </a:lnSpc>
              <a:buNone/>
            </a:pPr>
            <a:r>
              <a:rPr lang="en-US" sz="1800" b="1" dirty="0">
                <a:solidFill>
                  <a:srgbClr val="402E7F"/>
                </a:solidFill>
                <a:latin typeface="MiSans" pitchFamily="34" charset="0"/>
                <a:ea typeface="MiSans" pitchFamily="34" charset="-122"/>
                <a:cs typeface="MiSans" pitchFamily="34" charset="-120"/>
              </a:rPr>
              <a:t>排放控制技术</a:t>
            </a:r>
            <a:endParaRPr lang="en-US" sz="1600" dirty="0"/>
          </a:p>
        </p:txBody>
      </p:sp>
      <p:sp>
        <p:nvSpPr>
          <p:cNvPr id="14" name="Text 10"/>
          <p:cNvSpPr/>
          <p:nvPr/>
        </p:nvSpPr>
        <p:spPr>
          <a:xfrm>
            <a:off x="4415155" y="1663065"/>
            <a:ext cx="3501390" cy="2004695"/>
          </a:xfrm>
          <a:prstGeom prst="rect">
            <a:avLst/>
          </a:prstGeom>
          <a:noFill/>
          <a:ln/>
        </p:spPr>
        <p:txBody>
          <a:bodyPr wrap="square" lIns="91440" tIns="45720" rIns="91440" bIns="45720" rtlCol="0" anchor="t"/>
          <a:lstStyle/>
          <a:p>
            <a:pPr algn="just" indent="0" marL="0">
              <a:lnSpc>
                <a:spcPct val="150000"/>
              </a:lnSpc>
              <a:buNone/>
            </a:pPr>
            <a:r>
              <a:rPr lang="en-US" sz="1400" dirty="0">
                <a:solidFill>
                  <a:srgbClr val="1E1C0D"/>
                </a:solidFill>
                <a:latin typeface="MiSans" pitchFamily="34" charset="0"/>
                <a:ea typeface="MiSans" pitchFamily="34" charset="-122"/>
                <a:cs typeface="MiSans" pitchFamily="34" charset="-120"/>
              </a:rPr>
              <a:t>20世纪末以来，随着环保意识的不断提高，内燃机的排放控制技术得到了快速发展。三元催化转化器、废气再循环等技术的应用，有效降低了内燃机的有害气体排放，如一氧化碳、氮氧化物和碳氢化合物等，使内燃机能够更好地适应日益严格的环保法规要求，同时也推动了内燃机技术向绿色、环保方向发展。</a:t>
            </a:r>
            <a:endParaRPr lang="en-US" sz="1600" dirty="0"/>
          </a:p>
        </p:txBody>
      </p:sp>
      <p:pic>
        <p:nvPicPr>
          <p:cNvPr id="15" name="Image 2" descr="https://test-kimi-img.moonshot.cn/pub/slides/slides_tmpl/image/25-05-30-10:53:38-d0shrck75iks832je71g.png">    </p:cNvPr>
          <p:cNvPicPr>
            <a:picLocks noChangeAspect="1"/>
          </p:cNvPicPr>
          <p:nvPr/>
        </p:nvPicPr>
        <p:blipFill>
          <a:blip r:embed="rId3"/>
          <a:srcRect l="0" r="0" t="9" b="9"/>
          <a:stretch/>
        </p:blipFill>
        <p:spPr>
          <a:xfrm>
            <a:off x="4378960" y="3855720"/>
            <a:ext cx="3500755" cy="2362200"/>
          </a:xfrm>
          <a:prstGeom prst="rect">
            <a:avLst/>
          </a:prstGeom>
        </p:spPr>
      </p:pic>
    </p:spTree>
  </p:cSld>
  <p:clrMapOvr>
    <a:masterClrMapping/>
  </p:clrMapOvr>
</p:sld>
</file>

<file path=ppt/theme/theme1.xml><?xml version="1.0" encoding="utf-8"?>
<a:theme xmlns:a="http://schemas.openxmlformats.org/drawingml/2006/main" name="Custom Theme">
  <a:themeElements>
    <a:clrScheme name="Custom">
      <a:dk1>
        <a:srgbClr val="000000"/>
      </a:dk1>
      <a:lt1>
        <a:srgbClr val="ffffff"/>
      </a:lt1>
      <a:dk2>
        <a:srgbClr val="333333"/>
      </a:dk2>
      <a:lt2>
        <a:srgbClr val="eeeeee"/>
      </a:lt2>
      <a:accent1>
        <a:srgbClr val="402E7F"/>
      </a:accent1>
      <a:accent2>
        <a:srgbClr val="BC7DB7"/>
      </a:accent2>
      <a:accent3>
        <a:srgbClr val="AF9DCD"/>
      </a:accent3>
      <a:accent4>
        <a:srgbClr val="FFFFFF"/>
      </a:accent4>
      <a:accent5>
        <a:srgbClr val="1E1C0D"/>
      </a:accent5>
      <a:accent6>
        <a:srgbClr val="00B0F0"/>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2025-07-18T07:54:01Z</dcterms:created>
  <dcterms:modified xsi:type="dcterms:W3CDTF">2025-07-18T07:54:01Z</dcterms:modified>
</cp:coreProperties>
</file>